
<file path=[Content_Types].xml><?xml version="1.0" encoding="utf-8"?>
<Types xmlns="http://schemas.openxmlformats.org/package/2006/content-types">
  <Override PartName="/ppt/slideLayouts/slideLayout8.xml" ContentType="application/vnd.openxmlformats-officedocument.presentationml.slideLayout+xml"/>
  <Override PartName="/ppt/notesSlides/notesSlide2.xml" ContentType="application/vnd.openxmlformats-officedocument.presentationml.notesSlide+xml"/>
  <Override PartName="/ppt/theme/theme2.xml" ContentType="application/vnd.openxmlformats-officedocument.theme+xml"/>
  <Override PartName="/ppt/notesSlides/notesSlide11.xml" ContentType="application/vnd.openxmlformats-officedocument.presentationml.notesSlide+xml"/>
  <Override PartName="/ppt/slides/slide2.xml" ContentType="application/vnd.openxmlformats-officedocument.presentationml.slide+xml"/>
  <Override PartName="/docProps/app.xml" ContentType="application/vnd.openxmlformats-officedocument.extended-properties+xml"/>
  <Override PartName="/ppt/notesSlides/notesSlide9.xml" ContentType="application/vnd.openxmlformats-officedocument.presentationml.notesSlide+xml"/>
  <Override PartName="/ppt/slides/slide11.xml" ContentType="application/vnd.openxmlformats-officedocument.presentationml.slide+xml"/>
  <Override PartName="/ppt/theme/theme3.xml" ContentType="application/vnd.openxmlformats-officedocument.theme+xml"/>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notesSlides/notesSlide3.xml" ContentType="application/vnd.openxmlformats-officedocument.presentationml.notesSlide+xml"/>
  <Override PartName="/ppt/notesMasters/notesMaster1.xml" ContentType="application/vnd.openxmlformats-officedocument.presentationml.notesMaster+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slides/slide7.xml" ContentType="application/vnd.openxmlformats-officedocument.presentationml.slide+xml"/>
  <Override PartName="/ppt/viewProps.xml" ContentType="application/vnd.openxmlformats-officedocument.presentationml.viewProps+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4.xml" ContentType="application/vnd.openxmlformats-officedocument.presentationml.notesSlide+xml"/>
  <Override PartName="/ppt/handoutMasters/handoutMaster1.xml" ContentType="application/vnd.openxmlformats-officedocument.presentationml.handoutMaster+xml"/>
  <Override PartName="/ppt/slides/slide13.xml" ContentType="application/vnd.openxmlformats-officedocument.presentationml.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slideLayouts/slideLayout4.xml" ContentType="application/vnd.openxmlformats-officedocument.presentationml.slideLayout+xml"/>
  <Override PartName="/ppt/notesSlides/notesSlide5.xml" ContentType="application/vnd.openxmlformats-officedocument.presentationml.notesSlide+xml"/>
  <Override PartName="/ppt/slideLayouts/slideLayout2.xml" ContentType="application/vnd.openxmlformats-officedocument.presentationml.slideLayout+xml"/>
  <Override PartName="/ppt/notesSlides/notesSlide13.xml" ContentType="application/vnd.openxmlformats-officedocument.presentationml.notesSlide+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theme/theme1.xml" ContentType="application/vnd.openxmlformats-officedocument.theme+xml"/>
  <Override PartName="/ppt/slideLayouts/slideLayout6.xml" ContentType="application/vnd.openxmlformats-officedocument.presentationml.slideLayout+xml"/>
  <Override PartName="/ppt/presentation.xml" ContentType="application/vnd.openxmlformats-officedocument.presentationml.presentation.main+xml"/>
  <Override PartName="/ppt/slides/slide5.xml" ContentType="application/vnd.openxmlformats-officedocument.presentationml.slide+xml"/>
  <Override PartName="/ppt/slides/slide10.xml" ContentType="application/vnd.openxmlformats-officedocument.presentationml.slide+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s/slide3.xml" ContentType="application/vnd.openxmlformats-officedocument.presentationml.slide+xml"/>
  <Override PartName="/ppt/slides/slide4.xml" ContentType="application/vnd.openxmlformats-officedocument.presentationml.slide+xml"/>
  <Override PartName="/ppt/slideLayouts/slideLayout11.xml" ContentType="application/vnd.openxmlformats-officedocument.presentationml.slideLayout+xml"/>
  <Override PartName="/ppt/notesSlides/notesSlide8.xml" ContentType="application/vnd.openxmlformats-officedocument.presentationml.notesSlide+xml"/>
  <Override PartName="/docProps/core.xml" ContentType="application/vnd.openxmlformats-package.core-properties+xml"/>
  <Override PartName="/ppt/slides/slide8.xml" ContentType="application/vnd.openxmlformats-officedocument.presentationml.slide+xml"/>
  <Default Extension="bin" ContentType="application/vnd.openxmlformats-officedocument.presentationml.printerSettings"/>
  <Override PartName="/ppt/notesSlides/notesSlide10.xml" ContentType="application/vnd.openxmlformats-officedocument.presentationml.notesSlide+xml"/>
  <Default Extension="rels" ContentType="application/vnd.openxmlformats-package.relationships+xml"/>
  <Override PartName="/ppt/slides/slide9.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Types>
</file>

<file path=_rels/.rels><?xml version="1.0" encoding="UTF-8" standalone="yes"?>
<Relationships xmlns="http://schemas.openxmlformats.org/package/2006/relationships"><Relationship Id="rId2" Type="http://schemas.openxmlformats.org/package/2006/relationships/metadata/core-properties" Target="docProps/core.xml"/><Relationship Id="rId3" Type="http://schemas.openxmlformats.org/officeDocument/2006/relationships/extended-properties" Target="docProps/app.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SpecialPlsOnTitleSld="0" saveSubsetFonts="1">
  <p:sldMasterIdLst>
    <p:sldMasterId id="2147483648" r:id="rId1"/>
  </p:sldMasterIdLst>
  <p:notesMasterIdLst>
    <p:notesMasterId r:id="rId15"/>
  </p:notesMasterIdLst>
  <p:handoutMasterIdLst>
    <p:handoutMasterId r:id="rId16"/>
  </p:handoutMasterIdLst>
  <p:sldIdLst>
    <p:sldId id="256" r:id="rId2"/>
    <p:sldId id="258" r:id="rId3"/>
    <p:sldId id="261" r:id="rId4"/>
    <p:sldId id="266" r:id="rId5"/>
    <p:sldId id="262" r:id="rId6"/>
    <p:sldId id="264" r:id="rId7"/>
    <p:sldId id="277" r:id="rId8"/>
    <p:sldId id="268" r:id="rId9"/>
    <p:sldId id="270" r:id="rId10"/>
    <p:sldId id="272" r:id="rId11"/>
    <p:sldId id="273" r:id="rId12"/>
    <p:sldId id="278" r:id="rId13"/>
    <p:sldId id="275" r:id="rId14"/>
  </p:sldIdLst>
  <p:sldSz cx="9144000" cy="6858000" type="screen4x3"/>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notes" clrMode="bw"/>
  <p:clrMru>
    <a:srgbClr val="223C63"/>
  </p:clrMru>
  <p:extLst>
    <p:ext uri="{E76CE94A-603C-4142-B9EB-6D1370010A27}">
      <p14:discardImageEditData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notesView">
  <p:normalViewPr>
    <p:restoredLeft sz="21022" autoAdjust="0"/>
    <p:restoredTop sz="94652" autoAdjust="0"/>
  </p:normalViewPr>
  <p:slideViewPr>
    <p:cSldViewPr>
      <p:cViewPr>
        <p:scale>
          <a:sx n="100" d="100"/>
          <a:sy n="100" d="100"/>
        </p:scale>
        <p:origin x="-832"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p:scale>
          <a:sx n="100" d="100"/>
          <a:sy n="100" d="100"/>
        </p:scale>
        <p:origin x="-2528" y="56"/>
      </p:cViewPr>
      <p:guideLst>
        <p:guide orient="horz" pos="2949"/>
        <p:guide pos="2229"/>
      </p:guideLst>
    </p:cSldViewPr>
  </p:notesViewPr>
  <p:gridSpacing cx="78028800" cy="78028800"/>
</p:viewPr>
</file>

<file path=ppt/_rels/presentation.xml.rels><?xml version="1.0" encoding="UTF-8" standalone="yes"?>
<Relationships xmlns="http://schemas.openxmlformats.org/package/2006/relationships"><Relationship Id="rId14" Type="http://schemas.openxmlformats.org/officeDocument/2006/relationships/slide" Target="slides/slide13.xml"/><Relationship Id="rId20" Type="http://schemas.openxmlformats.org/officeDocument/2006/relationships/theme" Target="theme/theme1.xml"/><Relationship Id="rId4" Type="http://schemas.openxmlformats.org/officeDocument/2006/relationships/slide" Target="slides/slide3.xml"/><Relationship Id="rId21" Type="http://schemas.openxmlformats.org/officeDocument/2006/relationships/tableStyles" Target="tableStyles.xml"/><Relationship Id="rId7" Type="http://schemas.openxmlformats.org/officeDocument/2006/relationships/slide" Target="slides/slide6.xml"/><Relationship Id="rId11" Type="http://schemas.openxmlformats.org/officeDocument/2006/relationships/slide" Target="slides/slide10.xml"/><Relationship Id="rId1" Type="http://schemas.openxmlformats.org/officeDocument/2006/relationships/slideMaster" Target="slideMasters/slideMaster1.xml"/><Relationship Id="rId6" Type="http://schemas.openxmlformats.org/officeDocument/2006/relationships/slide" Target="slides/slide5.xml"/><Relationship Id="rId16" Type="http://schemas.openxmlformats.org/officeDocument/2006/relationships/handoutMaster" Target="handoutMasters/handoutMaster1.xml"/><Relationship Id="rId8" Type="http://schemas.openxmlformats.org/officeDocument/2006/relationships/slide" Target="slides/slide7.xml"/><Relationship Id="rId13" Type="http://schemas.openxmlformats.org/officeDocument/2006/relationships/slide" Target="slides/slide12.xml"/><Relationship Id="rId10" Type="http://schemas.openxmlformats.org/officeDocument/2006/relationships/slide" Target="slides/slide9.xml"/><Relationship Id="rId5" Type="http://schemas.openxmlformats.org/officeDocument/2006/relationships/slide" Target="slides/slide4.xml"/><Relationship Id="rId15" Type="http://schemas.openxmlformats.org/officeDocument/2006/relationships/notesMaster" Target="notesMasters/notesMaster1.xml"/><Relationship Id="rId12" Type="http://schemas.openxmlformats.org/officeDocument/2006/relationships/slide" Target="slides/slide11.xml"/><Relationship Id="rId17" Type="http://schemas.openxmlformats.org/officeDocument/2006/relationships/printerSettings" Target="printerSettings/printerSettings1.bin"/><Relationship Id="rId19" Type="http://schemas.openxmlformats.org/officeDocument/2006/relationships/viewProps" Target="viewProps.xml"/><Relationship Id="rId2" Type="http://schemas.openxmlformats.org/officeDocument/2006/relationships/slide" Target="slides/slide1.xml"/><Relationship Id="rId9" Type="http://schemas.openxmlformats.org/officeDocument/2006/relationships/slide" Target="slides/slide8.xml"/><Relationship Id="rId3" Type="http://schemas.openxmlformats.org/officeDocument/2006/relationships/slide" Target="slides/slide2.xml"/><Relationship Id="rId1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sz="quarter" idx="1"/>
          </p:nvPr>
        </p:nvSpPr>
        <p:spPr>
          <a:xfrm>
            <a:off x="4008705" y="0"/>
            <a:ext cx="3066733" cy="468154"/>
          </a:xfrm>
          <a:prstGeom prst="rect">
            <a:avLst/>
          </a:prstGeom>
        </p:spPr>
        <p:txBody>
          <a:bodyPr vert="horz" lIns="93936" tIns="46968" rIns="93936" bIns="46968" rtlCol="0"/>
          <a:lstStyle>
            <a:lvl1pPr algn="r">
              <a:defRPr sz="1200"/>
            </a:lvl1pPr>
          </a:lstStyle>
          <a:p>
            <a:fld id="{BDCC07CF-4000-DA43-AB21-8241940F4D5E}" type="datetime1">
              <a:rPr lang="en-US" smtClean="0"/>
              <a:pPr/>
              <a:t>1/30/13</a:t>
            </a:fld>
            <a:endParaRPr lang="en-US" dirty="0"/>
          </a:p>
        </p:txBody>
      </p:sp>
      <p:sp>
        <p:nvSpPr>
          <p:cNvPr id="4" name="Footer Placeholder 3"/>
          <p:cNvSpPr>
            <a:spLocks noGrp="1"/>
          </p:cNvSpPr>
          <p:nvPr>
            <p:ph type="ftr" sz="quarter" idx="2"/>
          </p:nvPr>
        </p:nvSpPr>
        <p:spPr>
          <a:xfrm>
            <a:off x="0" y="8893296"/>
            <a:ext cx="3066733" cy="468154"/>
          </a:xfrm>
          <a:prstGeom prst="rect">
            <a:avLst/>
          </a:prstGeom>
        </p:spPr>
        <p:txBody>
          <a:bodyPr vert="horz" lIns="93936" tIns="46968" rIns="93936" bIns="46968" rtlCol="0" anchor="b"/>
          <a:lstStyle>
            <a:lvl1pPr algn="l">
              <a:defRPr sz="1200"/>
            </a:lvl1pPr>
          </a:lstStyle>
          <a:p>
            <a:r>
              <a:rPr lang="en-US" dirty="0" smtClean="0"/>
              <a:t>Funding for this PowerPoint was provided by a 2011 FP&amp;S grant from the Department of Homeland Security, Federal Emergency Management Agency</a:t>
            </a:r>
            <a:endParaRPr lang="en-US" dirty="0"/>
          </a:p>
        </p:txBody>
      </p:sp>
      <p:sp>
        <p:nvSpPr>
          <p:cNvPr id="5" name="Slide Number Placeholder 4"/>
          <p:cNvSpPr>
            <a:spLocks noGrp="1"/>
          </p:cNvSpPr>
          <p:nvPr>
            <p:ph type="sldNum" sz="quarter" idx="3"/>
          </p:nvPr>
        </p:nvSpPr>
        <p:spPr>
          <a:xfrm>
            <a:off x="4008705" y="8893296"/>
            <a:ext cx="3066733" cy="468154"/>
          </a:xfrm>
          <a:prstGeom prst="rect">
            <a:avLst/>
          </a:prstGeom>
        </p:spPr>
        <p:txBody>
          <a:bodyPr vert="horz" lIns="93936" tIns="46968" rIns="93936" bIns="46968" rtlCol="0" anchor="b"/>
          <a:lstStyle>
            <a:lvl1pPr algn="r">
              <a:defRPr sz="1200"/>
            </a:lvl1pPr>
          </a:lstStyle>
          <a:p>
            <a:fld id="{9C2B74AE-18B8-4733-8261-98B6F97AF228}"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153777306"/>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8154"/>
          </a:xfrm>
          <a:prstGeom prst="rect">
            <a:avLst/>
          </a:prstGeom>
        </p:spPr>
        <p:txBody>
          <a:bodyPr vert="horz" lIns="93936" tIns="46968" rIns="93936" bIns="46968" rtlCol="0"/>
          <a:lstStyle>
            <a:lvl1pPr algn="l">
              <a:defRPr sz="1200"/>
            </a:lvl1pPr>
          </a:lstStyle>
          <a:p>
            <a:endParaRPr lang="en-US" dirty="0"/>
          </a:p>
        </p:txBody>
      </p:sp>
      <p:sp>
        <p:nvSpPr>
          <p:cNvPr id="3" name="Date Placeholder 2"/>
          <p:cNvSpPr>
            <a:spLocks noGrp="1"/>
          </p:cNvSpPr>
          <p:nvPr>
            <p:ph type="dt" idx="1"/>
          </p:nvPr>
        </p:nvSpPr>
        <p:spPr>
          <a:xfrm>
            <a:off x="4008705" y="0"/>
            <a:ext cx="3066733" cy="468154"/>
          </a:xfrm>
          <a:prstGeom prst="rect">
            <a:avLst/>
          </a:prstGeom>
        </p:spPr>
        <p:txBody>
          <a:bodyPr vert="horz" lIns="93936" tIns="46968" rIns="93936" bIns="46968" rtlCol="0"/>
          <a:lstStyle>
            <a:lvl1pPr algn="r">
              <a:defRPr sz="1200"/>
            </a:lvl1pPr>
          </a:lstStyle>
          <a:p>
            <a:fld id="{8DA07DAC-EF41-E541-ABCD-F5DF34F10B9A}" type="datetime1">
              <a:rPr lang="en-US" smtClean="0"/>
              <a:pPr/>
              <a:t>1/30/13</a:t>
            </a:fld>
            <a:endParaRPr lang="en-US" dirty="0"/>
          </a:p>
        </p:txBody>
      </p:sp>
      <p:sp>
        <p:nvSpPr>
          <p:cNvPr id="4" name="Slide Image Placeholder 3"/>
          <p:cNvSpPr>
            <a:spLocks noGrp="1" noRot="1" noChangeAspect="1"/>
          </p:cNvSpPr>
          <p:nvPr>
            <p:ph type="sldImg" idx="2"/>
          </p:nvPr>
        </p:nvSpPr>
        <p:spPr>
          <a:xfrm>
            <a:off x="1196975" y="701675"/>
            <a:ext cx="4683125" cy="3511550"/>
          </a:xfrm>
          <a:prstGeom prst="rect">
            <a:avLst/>
          </a:prstGeom>
          <a:noFill/>
          <a:ln w="12700">
            <a:solidFill>
              <a:prstClr val="black"/>
            </a:solidFill>
          </a:ln>
        </p:spPr>
        <p:txBody>
          <a:bodyPr vert="horz" lIns="93936" tIns="46968" rIns="93936" bIns="46968" rtlCol="0" anchor="ctr"/>
          <a:lstStyle/>
          <a:p>
            <a:endParaRPr lang="en-US" dirty="0"/>
          </a:p>
        </p:txBody>
      </p:sp>
      <p:sp>
        <p:nvSpPr>
          <p:cNvPr id="5" name="Notes Placeholder 4"/>
          <p:cNvSpPr>
            <a:spLocks noGrp="1"/>
          </p:cNvSpPr>
          <p:nvPr>
            <p:ph type="body" sz="quarter" idx="3"/>
          </p:nvPr>
        </p:nvSpPr>
        <p:spPr>
          <a:xfrm>
            <a:off x="707708" y="4447461"/>
            <a:ext cx="5661660" cy="4213384"/>
          </a:xfrm>
          <a:prstGeom prst="rect">
            <a:avLst/>
          </a:prstGeom>
        </p:spPr>
        <p:txBody>
          <a:bodyPr vert="horz" lIns="93936" tIns="46968" rIns="93936" bIns="46968"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6"/>
            <a:ext cx="6683904" cy="468154"/>
          </a:xfrm>
          <a:prstGeom prst="rect">
            <a:avLst/>
          </a:prstGeom>
        </p:spPr>
        <p:txBody>
          <a:bodyPr vert="horz" lIns="93936" tIns="46968" rIns="93936" bIns="46968" rtlCol="0" anchor="b"/>
          <a:lstStyle>
            <a:lvl1pPr algn="l">
              <a:defRPr sz="1200"/>
            </a:lvl1p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ESFI received funding to develop this PowerPoint through a 2011 FP&amp;S grant from the Department of Homeland Security, Federal Emergency Management Agency</a:t>
            </a:r>
            <a:endParaRPr lang="en-US" dirty="0"/>
          </a:p>
        </p:txBody>
      </p:sp>
      <p:sp>
        <p:nvSpPr>
          <p:cNvPr id="7" name="Slide Number Placeholder 6"/>
          <p:cNvSpPr>
            <a:spLocks noGrp="1"/>
          </p:cNvSpPr>
          <p:nvPr>
            <p:ph type="sldNum" sz="quarter" idx="5"/>
          </p:nvPr>
        </p:nvSpPr>
        <p:spPr>
          <a:xfrm>
            <a:off x="6683904" y="8893296"/>
            <a:ext cx="391533" cy="468154"/>
          </a:xfrm>
          <a:prstGeom prst="rect">
            <a:avLst/>
          </a:prstGeom>
        </p:spPr>
        <p:txBody>
          <a:bodyPr vert="horz" lIns="93936" tIns="46968" rIns="93936" bIns="46968" rtlCol="0" anchor="b"/>
          <a:lstStyle>
            <a:lvl1pPr algn="r">
              <a:defRPr sz="1200"/>
            </a:lvl1pPr>
          </a:lstStyle>
          <a:p>
            <a:fld id="{58FA901C-DA04-48B7-A82F-1FB4937E8F41}" type="slidenum">
              <a:rPr lang="en-US" smtClean="0"/>
              <a:pPr/>
              <a:t>‹#›</a:t>
            </a:fld>
            <a:endParaRPr lang="en-US" dirty="0"/>
          </a:p>
        </p:txBody>
      </p:sp>
    </p:spTree>
    <p:extLst>
      <p:ext uri="{BB962C8B-B14F-4D97-AF65-F5344CB8AC3E}">
        <p14:creationId xmlns:p14="http://schemas.microsoft.com/office/powerpoint/2010/main" xmlns:p="http://schemas.openxmlformats.org/presentationml/2006/main" xmlns:r="http://schemas.openxmlformats.org/officeDocument/2006/relationships" xmlns:a="http://schemas.openxmlformats.org/drawingml/2006/main" xmlns="" val="2936042110"/>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notesMaster" Target="../notesMasters/notesMaster1.xml"/><Relationship Id="rId2" Type="http://schemas.openxmlformats.org/officeDocument/2006/relationships/slide" Target="../slides/slide1.xml"/><Relationship Id="rId3" Type="http://schemas.openxmlformats.org/officeDocument/2006/relationships/hyperlink" Target="mailto:info@esfi.org" TargetMode="External"/></Relationships>
</file>

<file path=ppt/notesSlides/_rels/notesSlide10.xml.rels><?xml version="1.0" encoding="UTF-8" standalone="yes"?>
<Relationships xmlns="http://schemas.openxmlformats.org/package/2006/relationships"><Relationship Id="rId6" Type="http://schemas.openxmlformats.org/officeDocument/2006/relationships/image" Target="../media/image5.jpeg"/><Relationship Id="rId4" Type="http://schemas.openxmlformats.org/officeDocument/2006/relationships/hyperlink" Target="http://www.esfi.org/index.cfm/page/Smoke-Alarms-and-Escape-Planning/pid/11281" TargetMode="External"/><Relationship Id="rId1" Type="http://schemas.openxmlformats.org/officeDocument/2006/relationships/notesMaster" Target="../notesMasters/notesMaster1.xml"/><Relationship Id="rId2" Type="http://schemas.openxmlformats.org/officeDocument/2006/relationships/slide" Target="../slides/slide10.xml"/><Relationship Id="rId3" Type="http://schemas.openxmlformats.org/officeDocument/2006/relationships/hyperlink" Target="http://esfi.org/index.cfm/page/Fire-Escape-Planning-for-Older-Adults/cdid/12831/pid/11406" TargetMode="External"/><Relationship Id="rId5" Type="http://schemas.openxmlformats.org/officeDocument/2006/relationships/hyperlink" Target="http://virtualfiredrill.esfi.org" TargetMode="External"/></Relationships>
</file>

<file path=ppt/notesSlides/_rels/notesSlide11.xml.rels><?xml version="1.0" encoding="UTF-8" standalone="yes"?>
<Relationships xmlns="http://schemas.openxmlformats.org/package/2006/relationships"><Relationship Id="rId4" Type="http://schemas.openxmlformats.org/officeDocument/2006/relationships/hyperlink" Target="http://esfi.org/index.cfm/page/Smoke-Alarm-Maintenance-Calendar/cdid/12837/pid/11406" TargetMode="External"/><Relationship Id="rId1" Type="http://schemas.openxmlformats.org/officeDocument/2006/relationships/notesMaster" Target="../notesMasters/notesMaster1.xml"/><Relationship Id="rId2" Type="http://schemas.openxmlformats.org/officeDocument/2006/relationships/slide" Target="../slides/slide11.xml"/><Relationship Id="rId3" Type="http://schemas.openxmlformats.org/officeDocument/2006/relationships/hyperlink" Target="http://esfi.org/index.cfm/page/Smoke-Alarm-Safety-Tips-for-Older-Adults/cdid/12833/pid/11406" TargetMode="External"/><Relationship Id="rId5" Type="http://schemas.openxmlformats.org/officeDocument/2006/relationships/image" Target="../media/image5.jpeg"/></Relationships>
</file>

<file path=ppt/notesSlides/_rels/notesSlide12.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notesMaster" Target="../notesMasters/notesMaster1.xml"/><Relationship Id="rId2" Type="http://schemas.openxmlformats.org/officeDocument/2006/relationships/slide" Target="../slides/slide12.xml"/><Relationship Id="rId3" Type="http://schemas.openxmlformats.org/officeDocument/2006/relationships/hyperlink" Target="http://esfi.org/index.cfm/page/Smoke-Alarm-Safety-Tips-for-Older-Adults/cdid/12833/pid/11406" TargetMode="Externa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3" Type="http://schemas.openxmlformats.org/officeDocument/2006/relationships/image" Target="../media/image5.jpeg"/><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3" Type="http://schemas.openxmlformats.org/officeDocument/2006/relationships/image" Target="../media/image5.jpeg"/><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4" Type="http://schemas.openxmlformats.org/officeDocument/2006/relationships/image" Target="../media/image5.jpeg"/><Relationship Id="rId1" Type="http://schemas.openxmlformats.org/officeDocument/2006/relationships/notesMaster" Target="../notesMasters/notesMaster1.xml"/><Relationship Id="rId2" Type="http://schemas.openxmlformats.org/officeDocument/2006/relationships/slide" Target="../slides/slide3.xml"/><Relationship Id="rId3" Type="http://schemas.openxmlformats.org/officeDocument/2006/relationships/hyperlink" Target="http://www.nfpa.org/categoryList.asp?categoryID=953&amp;URL=Research/Fire%20statistics/The%20U.S.%20fire%20problem" TargetMode="External"/></Relationships>
</file>

<file path=ppt/notesSlides/_rels/notesSlide4.xml.rels><?xml version="1.0" encoding="UTF-8" standalone="yes"?>
<Relationships xmlns="http://schemas.openxmlformats.org/package/2006/relationships"><Relationship Id="rId8" Type="http://schemas.openxmlformats.org/officeDocument/2006/relationships/image" Target="../media/image5.jpeg"/><Relationship Id="rId4" Type="http://schemas.openxmlformats.org/officeDocument/2006/relationships/hyperlink" Target="http://www.nfpa.org/assets/files/pdf/os.electrical.pdf" TargetMode="External"/><Relationship Id="rId5" Type="http://schemas.openxmlformats.org/officeDocument/2006/relationships/hyperlink" Target="http://www.nfpa.org/assets/files/pdf/os.cooking.pdf" TargetMode="External"/><Relationship Id="rId7" Type="http://schemas.openxmlformats.org/officeDocument/2006/relationships/hyperlink" Target="http://www.esfi.org/educators" TargetMode="External"/><Relationship Id="rId1" Type="http://schemas.openxmlformats.org/officeDocument/2006/relationships/notesMaster" Target="../notesMasters/notesMaster1.xml"/><Relationship Id="rId2" Type="http://schemas.openxmlformats.org/officeDocument/2006/relationships/slide" Target="../slides/slide4.xml"/><Relationship Id="rId3" Type="http://schemas.openxmlformats.org/officeDocument/2006/relationships/hyperlink" Target="http://www.nfpa.org/assets/files/pdf/os.homes.pdf" TargetMode="External"/><Relationship Id="rId6" Type="http://schemas.openxmlformats.org/officeDocument/2006/relationships/hyperlink" Target="http://www.nfpa.org/assets/files/pdf/os.homevictims.pdf"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3" Type="http://schemas.openxmlformats.org/officeDocument/2006/relationships/image" Target="../media/image5.jpeg"/><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4" Type="http://schemas.openxmlformats.org/officeDocument/2006/relationships/hyperlink" Target="http://virtualfiredrill.esfi.org" TargetMode="External"/><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esfi.org/index.cfm/page/Smoke-Alarms-and-Escape-Planning/pid/11281" TargetMode="External"/><Relationship Id="rId5" Type="http://schemas.openxmlformats.org/officeDocument/2006/relationships/image" Target="../media/image5.jpeg"/></Relationships>
</file>

<file path=ppt/notesSlides/_rels/notesSlide7.xml.rels><?xml version="1.0" encoding="UTF-8" standalone="yes"?>
<Relationships xmlns="http://schemas.openxmlformats.org/package/2006/relationships"><Relationship Id="rId6" Type="http://schemas.openxmlformats.org/officeDocument/2006/relationships/image" Target="../media/image5.jpeg"/><Relationship Id="rId4" Type="http://schemas.openxmlformats.org/officeDocument/2006/relationships/hyperlink" Target="http://esfi.org/index.cfm/page/Home-Fire-Safety-Checklist-for-Older-Adults/cdid/12839/pid/11406" TargetMode="External"/><Relationship Id="rId1" Type="http://schemas.openxmlformats.org/officeDocument/2006/relationships/notesMaster" Target="../notesMasters/notesMaster1.xml"/><Relationship Id="rId2" Type="http://schemas.openxmlformats.org/officeDocument/2006/relationships/slide" Target="../slides/slide7.xml"/><Relationship Id="rId3" Type="http://schemas.openxmlformats.org/officeDocument/2006/relationships/hyperlink" Target="http://esfi.org/index.cfm/page/Cooking-and-Kitchen-Safety-Tips-for-Older-Adults/cdid/12825/pid/11406" TargetMode="External"/><Relationship Id="rId5" Type="http://schemas.openxmlformats.org/officeDocument/2006/relationships/hyperlink" Target="http://www.esfi.org/educators" TargetMode="External"/></Relationships>
</file>

<file path=ppt/notesSlides/_rels/notesSlide8.xml.rels><?xml version="1.0" encoding="UTF-8" standalone="yes"?>
<Relationships xmlns="http://schemas.openxmlformats.org/package/2006/relationships"><Relationship Id="rId6" Type="http://schemas.openxmlformats.org/officeDocument/2006/relationships/image" Target="../media/image5.jpeg"/><Relationship Id="rId4" Type="http://schemas.openxmlformats.org/officeDocument/2006/relationships/hyperlink" Target="http://esfi.org/index.cfm/page/Home-Fire-Safety-Checklist-for-Older-Adults/cdid/12839/pid/11406" TargetMode="External"/><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esfi.org/index.cfm/page/Home-Heating-Safety-Tips-for-Older-Adults/cdid/12827/pid/11406" TargetMode="External"/><Relationship Id="rId5" Type="http://schemas.openxmlformats.org/officeDocument/2006/relationships/hyperlink" Target="http://www.esfi.org/educators" TargetMode="External"/></Relationships>
</file>

<file path=ppt/notesSlides/_rels/notesSlide9.xml.rels><?xml version="1.0" encoding="UTF-8" standalone="yes"?>
<Relationships xmlns="http://schemas.openxmlformats.org/package/2006/relationships"><Relationship Id="rId6" Type="http://schemas.openxmlformats.org/officeDocument/2006/relationships/image" Target="../media/image5.jpeg"/><Relationship Id="rId4" Type="http://schemas.openxmlformats.org/officeDocument/2006/relationships/hyperlink" Target="http://esfi.org/index.cfm/page/Home-Fire-Safety-Checklist-for-Older-Adults/cdid/12839/pid/11406" TargetMode="External"/><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esfi.org/index.cfm/page/Home-Electrical-Safety-Tips-for-Older-Adults/cdid/12829/pid/11406" TargetMode="External"/><Relationship Id="rId5" Type="http://schemas.openxmlformats.org/officeDocument/2006/relationships/hyperlink" Target="http://www.esfi.org/educators" TargetMode="Externa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96975" y="701675"/>
            <a:ext cx="4683125" cy="3511550"/>
          </a:xfrm>
        </p:spPr>
      </p:sp>
      <p:sp>
        <p:nvSpPr>
          <p:cNvPr id="3" name="Notes Placeholder 2"/>
          <p:cNvSpPr>
            <a:spLocks noGrp="1"/>
          </p:cNvSpPr>
          <p:nvPr>
            <p:ph type="body" idx="1"/>
          </p:nvPr>
        </p:nvSpPr>
        <p:spPr/>
        <p:txBody>
          <a:bodyPr>
            <a:normAutofit lnSpcReduction="10000"/>
          </a:bodyPr>
          <a:lstStyle/>
          <a:p>
            <a:r>
              <a:rPr lang="en-US" dirty="0" smtClean="0"/>
              <a:t>The </a:t>
            </a:r>
            <a:r>
              <a:rPr lang="en-US" dirty="0" smtClean="0"/>
              <a:t>U.S. fire problem is severe.  Each year, home fires result in a significant number of deaths and injuries.  Older adults (ages 65+) are burdened with the gravest fire risk and are consistently more threatened with injury or death by fire than any other age group.  Raising awareness among older adults is the key to reducing home fires and preventing deaths. </a:t>
            </a:r>
            <a:r>
              <a:rPr lang="en-US" dirty="0" smtClean="0"/>
              <a:t> </a:t>
            </a:r>
          </a:p>
          <a:p>
            <a:endParaRPr lang="en-US" dirty="0" smtClean="0"/>
          </a:p>
          <a:p>
            <a:r>
              <a:rPr lang="en-US" dirty="0" smtClean="0"/>
              <a:t>The Electrical Safety Foundation International (ESFI) was awarded a 2011 Fire Prevention and Safety (FP&amp;S) Grant from the U.S. Department of Homeland Security’s Federal Emergency Management Agency to develop new fire safety awareness resources for older adults.</a:t>
            </a:r>
            <a:endParaRPr lang="en-US" dirty="0" smtClean="0"/>
          </a:p>
          <a:p>
            <a:endParaRPr lang="en-US" dirty="0" smtClean="0"/>
          </a:p>
          <a:p>
            <a:r>
              <a:rPr lang="en-US" dirty="0" smtClean="0"/>
              <a:t>ESFI </a:t>
            </a:r>
            <a:r>
              <a:rPr lang="en-US" dirty="0" smtClean="0"/>
              <a:t>encourages you to use this presentation and</a:t>
            </a:r>
            <a:r>
              <a:rPr lang="en-US" dirty="0" smtClean="0"/>
              <a:t> </a:t>
            </a:r>
            <a:r>
              <a:rPr lang="en-US" dirty="0" smtClean="0"/>
              <a:t>the</a:t>
            </a:r>
            <a:r>
              <a:rPr lang="en-US" dirty="0" smtClean="0"/>
              <a:t> complementary </a:t>
            </a:r>
            <a:r>
              <a:rPr lang="en-US" dirty="0" smtClean="0"/>
              <a:t>Home Fire Safety for Older Adults awareness program resources (www.esfi.org/educators) to </a:t>
            </a:r>
            <a:r>
              <a:rPr lang="en-US" dirty="0" smtClean="0"/>
              <a:t>promote fire </a:t>
            </a:r>
            <a:r>
              <a:rPr lang="en-US" dirty="0" smtClean="0"/>
              <a:t>safety awareness among older </a:t>
            </a:r>
            <a:r>
              <a:rPr lang="en-US" dirty="0" smtClean="0"/>
              <a:t>adults in your community</a:t>
            </a:r>
            <a:r>
              <a:rPr lang="en-US" dirty="0" smtClean="0"/>
              <a:t>.  The program provides tools to educate older adults and their families about home fire hazards related to cooking, heating, and electrical equipment.  T</a:t>
            </a:r>
            <a:r>
              <a:rPr lang="en-US" dirty="0" smtClean="0"/>
              <a:t>he </a:t>
            </a:r>
            <a:r>
              <a:rPr lang="en-US" dirty="0" smtClean="0"/>
              <a:t>critical importance</a:t>
            </a:r>
            <a:r>
              <a:rPr lang="en-US" dirty="0" smtClean="0"/>
              <a:t> </a:t>
            </a:r>
            <a:r>
              <a:rPr lang="en-US" dirty="0" smtClean="0"/>
              <a:t>of </a:t>
            </a:r>
            <a:r>
              <a:rPr lang="en-US" dirty="0" smtClean="0"/>
              <a:t>working </a:t>
            </a:r>
            <a:r>
              <a:rPr lang="en-US" dirty="0" smtClean="0"/>
              <a:t>smoke alarms </a:t>
            </a:r>
            <a:r>
              <a:rPr lang="en-US" dirty="0" smtClean="0"/>
              <a:t>in also reinforced. </a:t>
            </a:r>
          </a:p>
          <a:p>
            <a:endParaRPr lang="en-US" dirty="0" smtClean="0"/>
          </a:p>
          <a:p>
            <a:r>
              <a:rPr lang="en-US" dirty="0" smtClean="0"/>
              <a:t>Please use the</a:t>
            </a:r>
            <a:r>
              <a:rPr lang="en-US" dirty="0" smtClean="0"/>
              <a:t> notes </a:t>
            </a:r>
            <a:r>
              <a:rPr lang="en-US" dirty="0" smtClean="0"/>
              <a:t>provided</a:t>
            </a:r>
            <a:r>
              <a:rPr lang="en-US" dirty="0" smtClean="0"/>
              <a:t> </a:t>
            </a:r>
            <a:r>
              <a:rPr lang="en-US" dirty="0" smtClean="0"/>
              <a:t>for each of</a:t>
            </a:r>
            <a:r>
              <a:rPr lang="en-US" dirty="0" smtClean="0"/>
              <a:t> </a:t>
            </a:r>
            <a:r>
              <a:rPr lang="en-US" dirty="0" smtClean="0"/>
              <a:t>these slides to assist you with your</a:t>
            </a:r>
            <a:r>
              <a:rPr lang="en-US" dirty="0" smtClean="0"/>
              <a:t> awareness presentation</a:t>
            </a:r>
            <a:r>
              <a:rPr lang="en-US" dirty="0" smtClean="0"/>
              <a:t>.  For additional information, please contact ESFI at </a:t>
            </a:r>
            <a:r>
              <a:rPr lang="en-US" dirty="0" smtClean="0">
                <a:hlinkClick r:id="rId3"/>
              </a:rPr>
              <a:t>info@esfi.org</a:t>
            </a:r>
            <a:r>
              <a:rPr lang="en-US" dirty="0" smtClean="0"/>
              <a:t> or (703) 841-3229.</a:t>
            </a:r>
          </a:p>
          <a:p>
            <a:endParaRPr lang="en-US" dirty="0"/>
          </a:p>
          <a:p>
            <a:r>
              <a:rPr lang="en-US" dirty="0" smtClean="0"/>
              <a:t>Thank you for</a:t>
            </a:r>
            <a:r>
              <a:rPr lang="en-US" dirty="0" smtClean="0"/>
              <a:t> helping to </a:t>
            </a:r>
            <a:r>
              <a:rPr lang="en-US" dirty="0" smtClean="0"/>
              <a:t>increase fire safety awareness among this extremely vulnerable population.</a:t>
            </a:r>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1</a:t>
            </a:fld>
            <a:endParaRPr lang="en-US" dirty="0"/>
          </a:p>
        </p:txBody>
      </p:sp>
      <p:sp>
        <p:nvSpPr>
          <p:cNvPr id="6"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pic>
        <p:nvPicPr>
          <p:cNvPr id="7" name="Picture 6" descr="FP&amp;S logo.jpg"/>
          <p:cNvPicPr>
            <a:picLocks noChangeAspect="1"/>
          </p:cNvPicPr>
          <p:nvPr/>
        </p:nvPicPr>
        <p:blipFill>
          <a:blip r:embed="rId4"/>
          <a:stretch>
            <a:fillRect/>
          </a:stretch>
        </p:blipFill>
        <p:spPr>
          <a:xfrm>
            <a:off x="185737" y="8796337"/>
            <a:ext cx="438912" cy="438912"/>
          </a:xfrm>
          <a:prstGeom prst="rect">
            <a:avLst/>
          </a:prstGeom>
        </p:spPr>
      </p:pic>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90537" y="4369435"/>
            <a:ext cx="6019799" cy="4213384"/>
          </a:xfrm>
        </p:spPr>
        <p:txBody>
          <a:bodyPr>
            <a:normAutofit/>
          </a:bodyPr>
          <a:lstStyle/>
          <a:p>
            <a:r>
              <a:rPr lang="en-US" dirty="0" smtClean="0"/>
              <a:t>Once </a:t>
            </a:r>
            <a:r>
              <a:rPr lang="en-US" dirty="0" smtClean="0"/>
              <a:t>the smoke alarm sounds,</a:t>
            </a:r>
            <a:r>
              <a:rPr lang="en-US" dirty="0" smtClean="0"/>
              <a:t> there </a:t>
            </a:r>
            <a:r>
              <a:rPr lang="en-US" dirty="0" smtClean="0"/>
              <a:t>may</a:t>
            </a:r>
            <a:r>
              <a:rPr lang="en-US" dirty="0" smtClean="0"/>
              <a:t> be just </a:t>
            </a:r>
            <a:r>
              <a:rPr lang="en-US" dirty="0" smtClean="0"/>
              <a:t>a few minutes to get to safety.  Everyone should have a family fire escape plan so that they are adequately prepared before a fire emergency happens.</a:t>
            </a:r>
            <a:r>
              <a:rPr lang="en-US" dirty="0" smtClean="0"/>
              <a:t>  Additional </a:t>
            </a:r>
            <a:r>
              <a:rPr lang="en-US" dirty="0"/>
              <a:t>planning may be needed to make sure older adults are adequately prepared to escape in the event of a fire emergency</a:t>
            </a:r>
            <a:r>
              <a:rPr lang="en-US" dirty="0" smtClean="0"/>
              <a:t>.</a:t>
            </a:r>
            <a:r>
              <a:rPr lang="en-US" dirty="0" smtClean="0"/>
              <a:t>  Fire escape plans should be updated regularly to ensure they take into consideration the </a:t>
            </a:r>
            <a:r>
              <a:rPr lang="en-US" dirty="0" smtClean="0"/>
              <a:t>physical capabilities of older adults, including decreased mobility, poor vision or hearing, and other health issues</a:t>
            </a:r>
            <a:r>
              <a:rPr lang="en-US" dirty="0" smtClean="0"/>
              <a:t>.  If possible, a loved </a:t>
            </a:r>
            <a:r>
              <a:rPr lang="en-US" dirty="0" smtClean="0"/>
              <a:t>ones and/or caregivers</a:t>
            </a:r>
            <a:r>
              <a:rPr lang="en-US" dirty="0" smtClean="0"/>
              <a:t> should </a:t>
            </a:r>
            <a:r>
              <a:rPr lang="en-US" dirty="0" smtClean="0"/>
              <a:t>be involved in the process of creating or updating</a:t>
            </a:r>
            <a:r>
              <a:rPr lang="en-US" dirty="0" smtClean="0"/>
              <a:t> the home </a:t>
            </a:r>
            <a:r>
              <a:rPr lang="en-US" dirty="0" smtClean="0"/>
              <a:t>fire escape </a:t>
            </a:r>
            <a:r>
              <a:rPr lang="en-US" dirty="0" smtClean="0"/>
              <a:t>plan.  </a:t>
            </a:r>
          </a:p>
          <a:p>
            <a:endParaRPr lang="en-US" dirty="0" smtClean="0"/>
          </a:p>
          <a:p>
            <a:pPr lvl="0" defTabSz="457200"/>
            <a:r>
              <a:rPr lang="en-US" dirty="0" smtClean="0"/>
              <a:t>A reproducible</a:t>
            </a:r>
            <a:r>
              <a:rPr lang="en-US" dirty="0" smtClean="0"/>
              <a:t> Fire Escape Planning </a:t>
            </a:r>
            <a:r>
              <a:rPr lang="en-US" dirty="0" smtClean="0"/>
              <a:t>handout and complementary full-color illustration are available in the ESFI Home Fire Safety for Older Adults Safety Awareness Program Toolkit.  We encourage you to copy and distribute these resources as a component of your awareness efforts.</a:t>
            </a:r>
            <a:endParaRPr lang="en-US" dirty="0" smtClean="0"/>
          </a:p>
          <a:p>
            <a:r>
              <a:rPr lang="en-US" dirty="0" smtClean="0">
                <a:hlinkClick r:id="rId3"/>
              </a:rPr>
              <a:t>http://esfi.org/index.cfm/page/Fire-Escape-Planning-for-Older-Adults/cdid/12831/pid/</a:t>
            </a:r>
            <a:r>
              <a:rPr lang="en-US" dirty="0" smtClean="0">
                <a:hlinkClick r:id="rId3"/>
              </a:rPr>
              <a:t>11406</a:t>
            </a:r>
            <a:endParaRPr lang="en-US" dirty="0" smtClean="0"/>
          </a:p>
          <a:p>
            <a:endParaRPr lang="en-US" dirty="0" smtClean="0"/>
          </a:p>
          <a:p>
            <a:r>
              <a:rPr lang="en-US" dirty="0" smtClean="0"/>
              <a:t>For more information about fire escape planning, visit ESFI’s website at </a:t>
            </a:r>
            <a:r>
              <a:rPr lang="en-US" dirty="0" smtClean="0">
                <a:hlinkClick r:id="rId4"/>
              </a:rPr>
              <a:t>http://www.esfi.org/index.cfm/page/Smoke-Alarms-and-Escape-Planning/pid/11281</a:t>
            </a:r>
            <a:r>
              <a:rPr lang="en-US" dirty="0" smtClean="0"/>
              <a:t> and/or put your fire safety knowledge to the test with the Virtual Fire Drill </a:t>
            </a:r>
            <a:r>
              <a:rPr lang="en-US" dirty="0" smtClean="0">
                <a:hlinkClick r:id="rId5"/>
              </a:rPr>
              <a:t>http://virtualfiredrill.esfi.</a:t>
            </a:r>
            <a:r>
              <a:rPr lang="en-US" dirty="0" smtClean="0">
                <a:hlinkClick r:id="rId5"/>
              </a:rPr>
              <a:t>org</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10</a:t>
            </a:fld>
            <a:endParaRPr lang="en-US" dirty="0"/>
          </a:p>
        </p:txBody>
      </p:sp>
      <p:pic>
        <p:nvPicPr>
          <p:cNvPr id="6" name="Picture 5" descr="FP&amp;S logo.jpg"/>
          <p:cNvPicPr>
            <a:picLocks noChangeAspect="1"/>
          </p:cNvPicPr>
          <p:nvPr/>
        </p:nvPicPr>
        <p:blipFill>
          <a:blip r:embed="rId6"/>
          <a:stretch>
            <a:fillRect/>
          </a:stretch>
        </p:blipFill>
        <p:spPr>
          <a:xfrm>
            <a:off x="185737" y="8796337"/>
            <a:ext cx="438912" cy="438912"/>
          </a:xfrm>
          <a:prstGeom prst="rect">
            <a:avLst/>
          </a:prstGeom>
        </p:spPr>
      </p:pic>
      <p:sp>
        <p:nvSpPr>
          <p:cNvPr id="7"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369435"/>
            <a:ext cx="5661660" cy="4213384"/>
          </a:xfrm>
        </p:spPr>
        <p:txBody>
          <a:bodyPr>
            <a:normAutofit/>
          </a:bodyPr>
          <a:lstStyle/>
          <a:p>
            <a:r>
              <a:rPr lang="en-US" b="1" dirty="0" smtClean="0"/>
              <a:t> </a:t>
            </a:r>
          </a:p>
          <a:p>
            <a:endParaRPr lang="en-US" b="1" dirty="0" smtClean="0"/>
          </a:p>
          <a:p>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11</a:t>
            </a:fld>
            <a:endParaRPr lang="en-US" dirty="0"/>
          </a:p>
        </p:txBody>
      </p:sp>
      <p:sp>
        <p:nvSpPr>
          <p:cNvPr id="6" name="Notes Placeholder 2"/>
          <p:cNvSpPr txBox="1">
            <a:spLocks/>
          </p:cNvSpPr>
          <p:nvPr/>
        </p:nvSpPr>
        <p:spPr>
          <a:xfrm>
            <a:off x="566737" y="4521835"/>
            <a:ext cx="6324600" cy="4213384"/>
          </a:xfrm>
          <a:prstGeom prst="rect">
            <a:avLst/>
          </a:prstGeom>
        </p:spPr>
        <p:txBody>
          <a:bodyPr vert="horz" lIns="93936" tIns="46968" rIns="93936" bIns="46968" rtlCol="0">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Smoke alarms save lives</a:t>
            </a:r>
            <a:r>
              <a:rPr kumimoji="0" lang="en-US" sz="1200" b="0" i="0" u="none" strike="noStrike" kern="1200" cap="none" spc="0" normalizeH="0" noProof="0" dirty="0" smtClean="0">
                <a:ln>
                  <a:noFill/>
                </a:ln>
                <a:solidFill>
                  <a:schemeClr val="tx1"/>
                </a:solidFill>
                <a:effectLst/>
                <a:uLnTx/>
                <a:uFillTx/>
                <a:latin typeface="+mn-lt"/>
                <a:ea typeface="+mn-ea"/>
                <a:cs typeface="+mn-cs"/>
              </a:rPr>
              <a:t> by providing early warning of fire, yet roughly two-thirds of home fire deaths occur in homes without working smoke alarms.  </a:t>
            </a:r>
            <a:r>
              <a:rPr lang="en-US" sz="1200" dirty="0" smtClean="0"/>
              <a:t>The general smoke alarm safety tips on this slide will help ensure older adults are adequately protected by these critical safety devices.  </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The tips on the next slide provide additional information about smoke alarm technologies for those with hearing loss or who may not be awakened by the sound of a standard smoke alarm.</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mn-lt"/>
                <a:ea typeface="+mn-ea"/>
                <a:cs typeface="+mn-cs"/>
              </a:rPr>
              <a:t>A reproducible Smoke</a:t>
            </a:r>
            <a:r>
              <a:rPr kumimoji="0" lang="en-US" sz="1200" b="0" i="0" u="none" strike="noStrike" kern="1200" cap="none" spc="0" normalizeH="0" noProof="0" dirty="0" smtClean="0">
                <a:ln>
                  <a:noFill/>
                </a:ln>
                <a:solidFill>
                  <a:schemeClr val="tx1"/>
                </a:solidFill>
                <a:effectLst/>
                <a:uLnTx/>
                <a:uFillTx/>
                <a:latin typeface="+mn-lt"/>
                <a:ea typeface="+mn-ea"/>
                <a:cs typeface="+mn-cs"/>
              </a:rPr>
              <a:t> Alarm</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Safety Tips handout and </a:t>
            </a:r>
            <a:r>
              <a:rPr lang="en-US" sz="1200" dirty="0" smtClean="0"/>
              <a:t>handy Smoke Alarm Maintenance Calendar</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are available in the ESFI Home Fire Safety for Older Adults Safety Awareness Program Toolkit.  We encourage you to copy and distribute these resources as a component of your awareness efforts.</a:t>
            </a:r>
          </a:p>
          <a:p>
            <a:pPr lvl="0" defTabSz="457200"/>
            <a:endParaRPr lang="en-US" sz="1200" dirty="0" smtClean="0"/>
          </a:p>
          <a:p>
            <a:pPr lvl="0" defTabSz="457200"/>
            <a:r>
              <a:rPr lang="en-US" sz="1200" dirty="0" smtClean="0"/>
              <a:t>Safety </a:t>
            </a:r>
            <a:r>
              <a:rPr lang="en-US" sz="1200" dirty="0" smtClean="0"/>
              <a:t>Tips</a:t>
            </a:r>
            <a:r>
              <a:rPr lang="en-US" sz="1200" dirty="0" smtClean="0"/>
              <a:t>:</a:t>
            </a:r>
          </a:p>
          <a:p>
            <a:pPr lvl="0" defTabSz="457200"/>
            <a:r>
              <a:rPr lang="en-US" sz="1200" dirty="0" smtClean="0">
                <a:hlinkClick r:id="rId3"/>
              </a:rPr>
              <a:t>http</a:t>
            </a:r>
            <a:r>
              <a:rPr lang="en-US" sz="1200" dirty="0" smtClean="0">
                <a:hlinkClick r:id="rId3"/>
              </a:rPr>
              <a:t>://esfi.org/index.cfm/page/Smoke-Alarm-Safety-Tips-for-Older-Adults/cdid/12833/pid/</a:t>
            </a:r>
            <a:r>
              <a:rPr lang="en-US" sz="1200" dirty="0" smtClean="0">
                <a:hlinkClick r:id="rId3"/>
              </a:rPr>
              <a:t>11406</a:t>
            </a:r>
            <a:r>
              <a:rPr lang="en-US" sz="12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noProof="0" dirty="0" smtClean="0"/>
              <a:t>Maintenance Calendar:</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lvl="0" defTabSz="457200"/>
            <a:r>
              <a:rPr lang="en-US" sz="1200" dirty="0" smtClean="0">
                <a:hlinkClick r:id="rId4"/>
              </a:rPr>
              <a:t>http://esfi.org/index.cfm/page/Smoke-Alarm-Maintenance-Calendar/cdid/12837/pid/</a:t>
            </a:r>
            <a:r>
              <a:rPr lang="en-US" sz="1200" dirty="0" smtClean="0">
                <a:hlinkClick r:id="rId4"/>
              </a:rPr>
              <a:t>11406</a:t>
            </a:r>
            <a:r>
              <a:rPr lang="en-US" sz="12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Loved ones and/or caregivers are encouraged to assist older adults who may not be able to complete their smoke alarm maintenance activities without help.</a:t>
            </a: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7" name="Picture 6" descr="FP&amp;S logo.jpg"/>
          <p:cNvPicPr>
            <a:picLocks noChangeAspect="1"/>
          </p:cNvPicPr>
          <p:nvPr/>
        </p:nvPicPr>
        <p:blipFill>
          <a:blip r:embed="rId5"/>
          <a:stretch>
            <a:fillRect/>
          </a:stretch>
        </p:blipFill>
        <p:spPr>
          <a:xfrm>
            <a:off x="185737" y="8796337"/>
            <a:ext cx="438912" cy="438912"/>
          </a:xfrm>
          <a:prstGeom prst="rect">
            <a:avLst/>
          </a:prstGeom>
        </p:spPr>
      </p:pic>
      <p:sp>
        <p:nvSpPr>
          <p:cNvPr id="8"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369435"/>
            <a:ext cx="5661660" cy="4213384"/>
          </a:xfrm>
        </p:spPr>
        <p:txBody>
          <a:bodyPr>
            <a:normAutofit/>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12</a:t>
            </a:fld>
            <a:endParaRPr lang="en-US" dirty="0"/>
          </a:p>
        </p:txBody>
      </p:sp>
      <p:sp>
        <p:nvSpPr>
          <p:cNvPr id="6" name="Notes Placeholder 2"/>
          <p:cNvSpPr txBox="1">
            <a:spLocks/>
          </p:cNvSpPr>
          <p:nvPr/>
        </p:nvSpPr>
        <p:spPr>
          <a:xfrm>
            <a:off x="566737" y="4521835"/>
            <a:ext cx="6248400" cy="4213384"/>
          </a:xfrm>
          <a:prstGeom prst="rect">
            <a:avLst/>
          </a:prstGeom>
        </p:spPr>
        <p:txBody>
          <a:bodyPr vert="horz" lIns="93936" tIns="46968" rIns="93936" bIns="46968" rtlCol="0">
            <a:normAutofit/>
          </a:bodyPr>
          <a:lstStyle/>
          <a:p>
            <a:pPr lvl="0" defTabSz="457200"/>
            <a:r>
              <a:rPr lang="en-US" sz="1200" dirty="0" smtClean="0"/>
              <a:t>Age-related hearing loss</a:t>
            </a:r>
            <a:r>
              <a:rPr lang="en-US" sz="1200" dirty="0" smtClean="0"/>
              <a:t> or other physical disability may </a:t>
            </a:r>
            <a:r>
              <a:rPr lang="en-US" sz="1200" dirty="0" smtClean="0"/>
              <a:t>make it difficult for older adults to respond quickly to the sound of a standard smoke alarm.  Additional smoke alarm safety warning devices should be considered in homes where older adults reside</a:t>
            </a:r>
            <a:r>
              <a:rPr lang="en-US" sz="1200" dirty="0" smtClean="0"/>
              <a:t>.</a:t>
            </a:r>
          </a:p>
          <a:p>
            <a:pPr lvl="0" defTabSz="457200"/>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More information about </a:t>
            </a:r>
            <a:r>
              <a:rPr lang="en-US" sz="1200" smtClean="0"/>
              <a:t>these technologies </a:t>
            </a:r>
            <a:r>
              <a:rPr lang="en-US" sz="1200" dirty="0" smtClean="0"/>
              <a:t>is available on the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reproducible Smoke</a:t>
            </a:r>
            <a:r>
              <a:rPr kumimoji="0" lang="en-US" sz="1200" b="0" i="0" u="none" strike="noStrike" kern="1200" cap="none" spc="0" normalizeH="0" noProof="0" dirty="0" smtClean="0">
                <a:ln>
                  <a:noFill/>
                </a:ln>
                <a:solidFill>
                  <a:schemeClr val="tx1"/>
                </a:solidFill>
                <a:effectLst/>
                <a:uLnTx/>
                <a:uFillTx/>
                <a:latin typeface="+mn-lt"/>
                <a:ea typeface="+mn-ea"/>
                <a:cs typeface="+mn-cs"/>
              </a:rPr>
              <a:t> Alarm</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 Safety Tips handout and</a:t>
            </a:r>
            <a:r>
              <a:rPr kumimoji="0" lang="en-US" sz="1200" b="0" i="0" u="none" strike="noStrike" kern="1200" cap="none" spc="0" normalizeH="0" noProof="0" dirty="0" smtClean="0">
                <a:ln>
                  <a:noFill/>
                </a:ln>
                <a:solidFill>
                  <a:schemeClr val="tx1"/>
                </a:solidFill>
                <a:effectLst/>
                <a:uLnTx/>
                <a:uFillTx/>
                <a:latin typeface="+mn-lt"/>
                <a:ea typeface="+mn-ea"/>
                <a:cs typeface="+mn-cs"/>
              </a:rPr>
              <a:t> illustration </a:t>
            </a:r>
            <a:r>
              <a:rPr kumimoji="0" lang="en-US" sz="1200" b="0" i="0" u="none" strike="noStrike" kern="1200" cap="none" spc="0" normalizeH="0" baseline="0" noProof="0" dirty="0" smtClean="0">
                <a:ln>
                  <a:noFill/>
                </a:ln>
                <a:solidFill>
                  <a:schemeClr val="tx1"/>
                </a:solidFill>
                <a:effectLst/>
                <a:uLnTx/>
                <a:uFillTx/>
                <a:latin typeface="+mn-lt"/>
                <a:ea typeface="+mn-ea"/>
                <a:cs typeface="+mn-cs"/>
              </a:rPr>
              <a:t>in the ESFI Home Fire Safety for Older Adults Safety Awareness Program Toolkit.  We encourage you to copy and distribute these resources as a component of your awareness efforts.</a:t>
            </a:r>
          </a:p>
          <a:p>
            <a:pPr lvl="0" defTabSz="457200"/>
            <a:endParaRPr lang="en-US" sz="1200" dirty="0" smtClean="0"/>
          </a:p>
          <a:p>
            <a:pPr lvl="0" defTabSz="457200"/>
            <a:r>
              <a:rPr lang="en-US" sz="1200" dirty="0" smtClean="0"/>
              <a:t>Smoke Alarm Safety </a:t>
            </a:r>
            <a:r>
              <a:rPr lang="en-US" sz="1200" dirty="0" smtClean="0"/>
              <a:t>Tips</a:t>
            </a:r>
            <a:r>
              <a:rPr lang="en-US" sz="1200" dirty="0" smtClean="0"/>
              <a:t>:</a:t>
            </a:r>
          </a:p>
          <a:p>
            <a:pPr lvl="0" defTabSz="457200"/>
            <a:r>
              <a:rPr lang="en-US" sz="1200" dirty="0" smtClean="0">
                <a:hlinkClick r:id="rId3"/>
              </a:rPr>
              <a:t>http</a:t>
            </a:r>
            <a:r>
              <a:rPr lang="en-US" sz="1200" dirty="0" smtClean="0">
                <a:hlinkClick r:id="rId3"/>
              </a:rPr>
              <a:t>://esfi.org/index.cfm/page/Smoke-Alarm-Safety-Tips-for-Older-Adults/cdid/12833/pid/</a:t>
            </a:r>
            <a:r>
              <a:rPr lang="en-US" sz="1200" dirty="0" smtClean="0">
                <a:hlinkClick r:id="rId3"/>
              </a:rPr>
              <a:t>11406</a:t>
            </a:r>
            <a:r>
              <a:rPr lang="en-US" sz="1200" dirty="0" smtClean="0"/>
              <a:t>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sp>
        <p:nvSpPr>
          <p:cNvPr id="8"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pic>
        <p:nvPicPr>
          <p:cNvPr id="9" name="Picture 8" descr="FP&amp;S logo.jpg"/>
          <p:cNvPicPr>
            <a:picLocks noChangeAspect="1"/>
          </p:cNvPicPr>
          <p:nvPr/>
        </p:nvPicPr>
        <p:blipFill>
          <a:blip r:embed="rId4"/>
          <a:stretch>
            <a:fillRect/>
          </a:stretch>
        </p:blipFill>
        <p:spPr>
          <a:xfrm>
            <a:off x="185737" y="8796337"/>
            <a:ext cx="438912" cy="438912"/>
          </a:xfrm>
          <a:prstGeom prst="rect">
            <a:avLst/>
          </a:prstGeom>
        </p:spPr>
      </p:pic>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8" y="4369435"/>
            <a:ext cx="5661660" cy="4213384"/>
          </a:xfrm>
        </p:spPr>
        <p:txBody>
          <a:bodyPr>
            <a:normAutofit/>
          </a:bodyPr>
          <a:lstStyle/>
          <a:p>
            <a:r>
              <a:rPr lang="en-US" b="1" dirty="0"/>
              <a:t> </a:t>
            </a:r>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13</a:t>
            </a:fld>
            <a:endParaRPr lang="en-US" dirty="0"/>
          </a:p>
        </p:txBody>
      </p:sp>
      <p:sp>
        <p:nvSpPr>
          <p:cNvPr id="5" name="Footer Placeholder 4"/>
          <p:cNvSpPr>
            <a:spLocks noGrp="1"/>
          </p:cNvSpPr>
          <p:nvPr>
            <p:ph type="ftr" sz="quarter" idx="11"/>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pic>
        <p:nvPicPr>
          <p:cNvPr id="6" name="Picture 5" descr="FP&amp;S logo.jpg"/>
          <p:cNvPicPr>
            <a:picLocks noChangeAspect="1"/>
          </p:cNvPicPr>
          <p:nvPr/>
        </p:nvPicPr>
        <p:blipFill>
          <a:blip r:embed="rId3"/>
          <a:stretch>
            <a:fillRect/>
          </a:stretch>
        </p:blipFill>
        <p:spPr>
          <a:xfrm>
            <a:off x="185737" y="8796337"/>
            <a:ext cx="438912" cy="438912"/>
          </a:xfrm>
          <a:prstGeom prst="rect">
            <a:avLst/>
          </a:prstGeom>
        </p:spPr>
      </p:pic>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Electrical Safety Foundation International (ESFI) is the premier non-profit organization dedicated to </a:t>
            </a:r>
            <a:r>
              <a:rPr lang="en-US" dirty="0" smtClean="0"/>
              <a:t>promoting electrical safety at home, at school, and in the workplace.  ESFI serves as a national authority for electrical safety information.</a:t>
            </a:r>
            <a:endParaRPr lang="en-US" dirty="0" smtClean="0"/>
          </a:p>
          <a:p>
            <a:endParaRPr lang="en-US" dirty="0" smtClean="0"/>
          </a:p>
          <a:p>
            <a:r>
              <a:rPr lang="en-US" dirty="0" smtClean="0"/>
              <a:t>ESFI</a:t>
            </a:r>
            <a:r>
              <a:rPr lang="en-US" dirty="0" smtClean="0"/>
              <a:t> </a:t>
            </a:r>
            <a:r>
              <a:rPr lang="en-US" dirty="0"/>
              <a:t>is committed to</a:t>
            </a:r>
            <a:r>
              <a:rPr lang="en-US" dirty="0" smtClean="0"/>
              <a:t>:</a:t>
            </a:r>
          </a:p>
          <a:p>
            <a:pPr marL="352261" indent="-352261">
              <a:spcBef>
                <a:spcPct val="20000"/>
              </a:spcBef>
              <a:buFont typeface="Arial" pitchFamily="34" charset="0"/>
              <a:buChar char="•"/>
            </a:pPr>
            <a:r>
              <a:rPr lang="en-US" dirty="0"/>
              <a:t>B</a:t>
            </a:r>
            <a:r>
              <a:rPr lang="en-US" dirty="0" smtClean="0"/>
              <a:t>eing </a:t>
            </a:r>
            <a:r>
              <a:rPr lang="en-US" dirty="0"/>
              <a:t>the unbiased authority on electrical safety issues for consumers, the        workforce, and the </a:t>
            </a:r>
            <a:r>
              <a:rPr lang="en-US" dirty="0" smtClean="0"/>
              <a:t>media;</a:t>
            </a:r>
          </a:p>
          <a:p>
            <a:pPr marL="352261" indent="-352261">
              <a:spcBef>
                <a:spcPct val="20000"/>
              </a:spcBef>
              <a:buFont typeface="Arial" pitchFamily="34" charset="0"/>
              <a:buChar char="•"/>
            </a:pPr>
            <a:r>
              <a:rPr lang="en-US" dirty="0"/>
              <a:t>Identifying and addressing evolving electrical safety </a:t>
            </a:r>
            <a:r>
              <a:rPr lang="en-US" dirty="0" smtClean="0"/>
              <a:t>needs;</a:t>
            </a:r>
          </a:p>
          <a:p>
            <a:pPr marL="352261" indent="-352261">
              <a:spcBef>
                <a:spcPct val="20000"/>
              </a:spcBef>
              <a:buFont typeface="Arial" pitchFamily="34" charset="0"/>
              <a:buChar char="•"/>
            </a:pPr>
            <a:r>
              <a:rPr lang="en-US" dirty="0"/>
              <a:t>Developing cost-effective safety materials and programs that break down technical concepts into easy safety </a:t>
            </a:r>
            <a:r>
              <a:rPr lang="en-US" dirty="0" smtClean="0"/>
              <a:t>tips; and</a:t>
            </a:r>
          </a:p>
          <a:p>
            <a:pPr marL="352261" indent="-352261">
              <a:spcBef>
                <a:spcPct val="20000"/>
              </a:spcBef>
              <a:buFont typeface="Arial" pitchFamily="34" charset="0"/>
              <a:buChar char="•"/>
            </a:pPr>
            <a:r>
              <a:rPr lang="en-US" dirty="0"/>
              <a:t>Advocating safety technology, compliance with codes and standards, and risk-reducing behaviors</a:t>
            </a:r>
            <a:r>
              <a:rPr lang="en-US" dirty="0" smtClean="0"/>
              <a:t>.</a:t>
            </a:r>
          </a:p>
          <a:p>
            <a:pPr marL="352261" indent="-352261">
              <a:spcBef>
                <a:spcPct val="20000"/>
              </a:spcBef>
            </a:pPr>
            <a:endParaRPr lang="en-US" dirty="0"/>
          </a:p>
          <a:p>
            <a:r>
              <a:rPr lang="en-US" dirty="0" smtClean="0"/>
              <a:t>ESFI </a:t>
            </a:r>
            <a:r>
              <a:rPr lang="en-US" dirty="0"/>
              <a:t>proudly sponsors National Electrical Safety Month each May and engages in public education campaigns through the year to increase electrical safety awareness in order to reduce electrically-related fatalities, injuries, and property loss.</a:t>
            </a:r>
          </a:p>
          <a:p>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2</a:t>
            </a:fld>
            <a:endParaRPr lang="en-US" dirty="0"/>
          </a:p>
        </p:txBody>
      </p:sp>
      <p:pic>
        <p:nvPicPr>
          <p:cNvPr id="6" name="Picture 5" descr="FP&amp;S logo.jpg"/>
          <p:cNvPicPr>
            <a:picLocks noChangeAspect="1"/>
          </p:cNvPicPr>
          <p:nvPr/>
        </p:nvPicPr>
        <p:blipFill>
          <a:blip r:embed="rId3"/>
          <a:stretch>
            <a:fillRect/>
          </a:stretch>
        </p:blipFill>
        <p:spPr>
          <a:xfrm>
            <a:off x="185737" y="8796337"/>
            <a:ext cx="438912" cy="438912"/>
          </a:xfrm>
          <a:prstGeom prst="rect">
            <a:avLst/>
          </a:prstGeom>
        </p:spPr>
      </p:pic>
      <p:sp>
        <p:nvSpPr>
          <p:cNvPr id="7"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38137" y="4447461"/>
            <a:ext cx="6477000" cy="4213384"/>
          </a:xfrm>
        </p:spPr>
        <p:txBody>
          <a:bodyPr>
            <a:normAutofit/>
          </a:bodyPr>
          <a:lstStyle/>
          <a:p>
            <a:r>
              <a:rPr lang="en-US" dirty="0" smtClean="0"/>
              <a:t>These statistics </a:t>
            </a:r>
            <a:r>
              <a:rPr lang="en-US" dirty="0" smtClean="0"/>
              <a:t>have been provided by</a:t>
            </a:r>
            <a:r>
              <a:rPr lang="en-US" dirty="0" smtClean="0"/>
              <a:t> </a:t>
            </a:r>
            <a:r>
              <a:rPr lang="en-US" dirty="0" smtClean="0"/>
              <a:t>the National Fire Protection Association (</a:t>
            </a:r>
            <a:r>
              <a:rPr lang="en-US" dirty="0" smtClean="0"/>
              <a:t>NFPA</a:t>
            </a:r>
            <a:r>
              <a:rPr lang="en-US" dirty="0" smtClean="0"/>
              <a:t>).  </a:t>
            </a:r>
          </a:p>
          <a:p>
            <a:endParaRPr lang="en-US" dirty="0" smtClean="0"/>
          </a:p>
          <a:p>
            <a:r>
              <a:rPr lang="en-US" dirty="0" smtClean="0"/>
              <a:t>For additional information, visit their website at: </a:t>
            </a:r>
            <a:endParaRPr lang="en-US" dirty="0" smtClean="0"/>
          </a:p>
          <a:p>
            <a:r>
              <a:rPr lang="en-US" sz="1000" dirty="0" smtClean="0">
                <a:hlinkClick r:id="rId3"/>
              </a:rPr>
              <a:t>http://www.nfpa.org/categoryList.asp?categoryID=953&amp;URL=Research/Fire%20statistics/The%20U.S.%20fire%20problem</a:t>
            </a:r>
            <a:endParaRPr lang="en-US" sz="1000" dirty="0" smtClean="0"/>
          </a:p>
          <a:p>
            <a:endParaRPr lang="en-US" dirty="0" smtClean="0"/>
          </a:p>
        </p:txBody>
      </p:sp>
      <p:sp>
        <p:nvSpPr>
          <p:cNvPr id="4" name="Slide Number Placeholder 3"/>
          <p:cNvSpPr>
            <a:spLocks noGrp="1"/>
          </p:cNvSpPr>
          <p:nvPr>
            <p:ph type="sldNum" sz="quarter" idx="10"/>
          </p:nvPr>
        </p:nvSpPr>
        <p:spPr/>
        <p:txBody>
          <a:bodyPr/>
          <a:lstStyle/>
          <a:p>
            <a:fld id="{58FA901C-DA04-48B7-A82F-1FB4937E8F41}" type="slidenum">
              <a:rPr lang="en-US" smtClean="0"/>
              <a:pPr/>
              <a:t>3</a:t>
            </a:fld>
            <a:endParaRPr lang="en-US" dirty="0"/>
          </a:p>
        </p:txBody>
      </p:sp>
      <p:sp>
        <p:nvSpPr>
          <p:cNvPr id="6"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pic>
        <p:nvPicPr>
          <p:cNvPr id="7" name="Picture 6" descr="FP&amp;S logo.jpg"/>
          <p:cNvPicPr>
            <a:picLocks noChangeAspect="1"/>
          </p:cNvPicPr>
          <p:nvPr/>
        </p:nvPicPr>
        <p:blipFill>
          <a:blip r:embed="rId4"/>
          <a:stretch>
            <a:fillRect/>
          </a:stretch>
        </p:blipFill>
        <p:spPr>
          <a:xfrm>
            <a:off x="185737" y="8796337"/>
            <a:ext cx="438912" cy="438912"/>
          </a:xfrm>
          <a:prstGeom prst="rect">
            <a:avLst/>
          </a:prstGeom>
        </p:spPr>
      </p:pic>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Understanding the common causes of home fires is the critical first step in preventing them.  Year after year, cooking, heating and electrical equipment continue to be among the</a:t>
            </a:r>
            <a:r>
              <a:rPr lang="en-US" dirty="0" smtClean="0"/>
              <a:t> </a:t>
            </a:r>
            <a:r>
              <a:rPr lang="en-US" dirty="0" smtClean="0"/>
              <a:t>leading</a:t>
            </a:r>
            <a:r>
              <a:rPr lang="en-US" dirty="0" smtClean="0"/>
              <a:t> </a:t>
            </a:r>
            <a:r>
              <a:rPr lang="en-US" dirty="0" smtClean="0"/>
              <a:t>causes of home fires.</a:t>
            </a:r>
          </a:p>
          <a:p>
            <a:endParaRPr lang="en-US" dirty="0" smtClean="0"/>
          </a:p>
          <a:p>
            <a:r>
              <a:rPr lang="en-US" dirty="0" smtClean="0"/>
              <a:t>This presentation outlines fire prevention strategies related to each of these major causes, as well as key fire preparation strategies</a:t>
            </a:r>
            <a:r>
              <a:rPr lang="en-US" dirty="0" smtClean="0"/>
              <a:t>.</a:t>
            </a:r>
          </a:p>
          <a:p>
            <a:endParaRPr lang="en-US" dirty="0" smtClean="0"/>
          </a:p>
          <a:p>
            <a:r>
              <a:rPr lang="en-US" dirty="0" smtClean="0"/>
              <a:t>The statistics provided on </a:t>
            </a:r>
            <a:r>
              <a:rPr lang="en-US" dirty="0" smtClean="0"/>
              <a:t>slides 4 and 5 have been compiled from reports issued by the National Fire Protection Association (NFPA) and the U.S. Fire administration (USFA), including: </a:t>
            </a:r>
          </a:p>
          <a:p>
            <a:endParaRPr lang="en-US" dirty="0" smtClean="0"/>
          </a:p>
          <a:p>
            <a:r>
              <a:rPr lang="en-US" i="1" dirty="0" smtClean="0"/>
              <a:t>Home Structure Fires</a:t>
            </a:r>
            <a:r>
              <a:rPr lang="en-US" dirty="0" smtClean="0"/>
              <a:t>, National Fire Protection Association, August </a:t>
            </a:r>
            <a:r>
              <a:rPr lang="en-US" dirty="0" smtClean="0"/>
              <a:t>2012 </a:t>
            </a:r>
          </a:p>
          <a:p>
            <a:r>
              <a:rPr lang="en-US" dirty="0" smtClean="0">
                <a:hlinkClick r:id="rId3"/>
              </a:rPr>
              <a:t>http</a:t>
            </a:r>
            <a:r>
              <a:rPr lang="en-US" dirty="0" smtClean="0">
                <a:hlinkClick r:id="rId3"/>
              </a:rPr>
              <a:t>://www.nfpa.org/assets/files/pdf/os.homes.</a:t>
            </a:r>
            <a:r>
              <a:rPr lang="en-US" dirty="0" smtClean="0">
                <a:hlinkClick r:id="rId3"/>
              </a:rPr>
              <a:t>pdf</a:t>
            </a:r>
            <a:r>
              <a:rPr lang="en-US" dirty="0" smtClean="0"/>
              <a:t> </a:t>
            </a:r>
          </a:p>
          <a:p>
            <a:endParaRPr lang="en-US" dirty="0" smtClean="0"/>
          </a:p>
          <a:p>
            <a:r>
              <a:rPr lang="en-US" i="1" dirty="0" smtClean="0"/>
              <a:t>Home Electrical Fires</a:t>
            </a:r>
            <a:r>
              <a:rPr lang="en-US" dirty="0" smtClean="0"/>
              <a:t>, National Fire Protection Association, January 2012</a:t>
            </a:r>
            <a:r>
              <a:rPr lang="en-US" dirty="0" smtClean="0"/>
              <a:t> </a:t>
            </a:r>
          </a:p>
          <a:p>
            <a:r>
              <a:rPr lang="en-US" dirty="0" smtClean="0">
                <a:hlinkClick r:id="rId4"/>
              </a:rPr>
              <a:t>http</a:t>
            </a:r>
            <a:r>
              <a:rPr lang="en-US" dirty="0" smtClean="0">
                <a:hlinkClick r:id="rId4"/>
              </a:rPr>
              <a:t>://www.nfpa.org/assets/files/pdf/os.electrical.</a:t>
            </a:r>
            <a:r>
              <a:rPr lang="en-US" dirty="0" smtClean="0">
                <a:hlinkClick r:id="rId4"/>
              </a:rPr>
              <a:t>pdf</a:t>
            </a:r>
            <a:r>
              <a:rPr lang="en-US" dirty="0" smtClean="0"/>
              <a:t> </a:t>
            </a:r>
          </a:p>
          <a:p>
            <a:endParaRPr lang="en-US" dirty="0" smtClean="0"/>
          </a:p>
          <a:p>
            <a:r>
              <a:rPr lang="en-US" i="1" dirty="0" smtClean="0"/>
              <a:t>Home Fires Involving Cooking Equipment</a:t>
            </a:r>
            <a:r>
              <a:rPr lang="en-US" dirty="0" smtClean="0"/>
              <a:t>, National Fire Protection Association, November 2011 </a:t>
            </a:r>
            <a:endParaRPr lang="en-US" dirty="0" smtClean="0"/>
          </a:p>
          <a:p>
            <a:r>
              <a:rPr lang="en-US" dirty="0" smtClean="0">
                <a:hlinkClick r:id="rId5"/>
              </a:rPr>
              <a:t>http</a:t>
            </a:r>
            <a:r>
              <a:rPr lang="en-US" dirty="0" smtClean="0">
                <a:hlinkClick r:id="rId5"/>
              </a:rPr>
              <a:t>://www.nfpa.org/assets/files/pdf/os.cooking.</a:t>
            </a:r>
            <a:r>
              <a:rPr lang="en-US" dirty="0" smtClean="0">
                <a:hlinkClick r:id="rId5"/>
              </a:rPr>
              <a:t>pdf</a:t>
            </a:r>
            <a:r>
              <a:rPr lang="en-US" dirty="0" smtClean="0"/>
              <a:t>  </a:t>
            </a:r>
            <a:endParaRPr lang="en-US" dirty="0" smtClean="0"/>
          </a:p>
          <a:p>
            <a:endParaRPr lang="en-US" dirty="0" smtClean="0"/>
          </a:p>
          <a:p>
            <a:r>
              <a:rPr lang="en-US" i="1" dirty="0" smtClean="0"/>
              <a:t>Characteristics of Home Fire Victims</a:t>
            </a:r>
            <a:r>
              <a:rPr lang="en-US" dirty="0" smtClean="0"/>
              <a:t>, National Fire Protection Association,</a:t>
            </a:r>
            <a:r>
              <a:rPr lang="en-US" dirty="0" smtClean="0"/>
              <a:t> March </a:t>
            </a:r>
            <a:r>
              <a:rPr lang="en-US" dirty="0" smtClean="0"/>
              <a:t>2010</a:t>
            </a:r>
            <a:r>
              <a:rPr lang="en-US" dirty="0" smtClean="0"/>
              <a:t> </a:t>
            </a:r>
          </a:p>
          <a:p>
            <a:r>
              <a:rPr lang="en-US" dirty="0" smtClean="0">
                <a:hlinkClick r:id="rId6"/>
              </a:rPr>
              <a:t>http</a:t>
            </a:r>
            <a:r>
              <a:rPr lang="en-US" dirty="0" smtClean="0">
                <a:hlinkClick r:id="rId6"/>
              </a:rPr>
              <a:t>://www.nfpa.org/assets/files/pdf/os.homevictims.</a:t>
            </a:r>
            <a:r>
              <a:rPr lang="en-US" dirty="0" smtClean="0">
                <a:hlinkClick r:id="rId6"/>
              </a:rPr>
              <a:t>pdf</a:t>
            </a:r>
            <a:r>
              <a:rPr lang="en-US" dirty="0" smtClean="0"/>
              <a:t>  </a:t>
            </a:r>
            <a:endParaRPr lang="en-US" dirty="0" smtClean="0"/>
          </a:p>
          <a:p>
            <a:endParaRPr lang="en-US" dirty="0" smtClean="0"/>
          </a:p>
          <a:p>
            <a:r>
              <a:rPr lang="en-US" dirty="0" smtClean="0"/>
              <a:t>A comprehensive list of statistical resources is provided in the ESFI Home Fire Safety for Older Adults Safety Awareness Program Toolkit (</a:t>
            </a:r>
            <a:r>
              <a:rPr lang="en-US" dirty="0" smtClean="0">
                <a:hlinkClick r:id="rId7"/>
              </a:rPr>
              <a:t>www.esfi.org/educators</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4</a:t>
            </a:fld>
            <a:endParaRPr lang="en-US" dirty="0"/>
          </a:p>
        </p:txBody>
      </p:sp>
      <p:sp>
        <p:nvSpPr>
          <p:cNvPr id="6"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pic>
        <p:nvPicPr>
          <p:cNvPr id="7" name="Picture 6" descr="FP&amp;S logo.jpg"/>
          <p:cNvPicPr>
            <a:picLocks noChangeAspect="1"/>
          </p:cNvPicPr>
          <p:nvPr/>
        </p:nvPicPr>
        <p:blipFill>
          <a:blip r:embed="rId8"/>
          <a:stretch>
            <a:fillRect/>
          </a:stretch>
        </p:blipFill>
        <p:spPr>
          <a:xfrm>
            <a:off x="185737" y="8796337"/>
            <a:ext cx="438912" cy="438912"/>
          </a:xfrm>
          <a:prstGeom prst="rect">
            <a:avLst/>
          </a:prstGeom>
        </p:spPr>
      </p:pic>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4" name="Slide Number Placeholder 3"/>
          <p:cNvSpPr>
            <a:spLocks noGrp="1"/>
          </p:cNvSpPr>
          <p:nvPr>
            <p:ph type="sldNum" sz="quarter" idx="10"/>
          </p:nvPr>
        </p:nvSpPr>
        <p:spPr/>
        <p:txBody>
          <a:bodyPr/>
          <a:lstStyle/>
          <a:p>
            <a:fld id="{58FA901C-DA04-48B7-A82F-1FB4937E8F41}" type="slidenum">
              <a:rPr lang="en-US" smtClean="0"/>
              <a:pPr/>
              <a:t>5</a:t>
            </a:fld>
            <a:endParaRPr lang="en-US" dirty="0"/>
          </a:p>
        </p:txBody>
      </p:sp>
      <p:pic>
        <p:nvPicPr>
          <p:cNvPr id="6" name="Picture 5" descr="FP&amp;S logo.jpg"/>
          <p:cNvPicPr>
            <a:picLocks noChangeAspect="1"/>
          </p:cNvPicPr>
          <p:nvPr/>
        </p:nvPicPr>
        <p:blipFill>
          <a:blip r:embed="rId3"/>
          <a:stretch>
            <a:fillRect/>
          </a:stretch>
        </p:blipFill>
        <p:spPr>
          <a:xfrm>
            <a:off x="185737" y="8796337"/>
            <a:ext cx="438912" cy="438912"/>
          </a:xfrm>
          <a:prstGeom prst="rect">
            <a:avLst/>
          </a:prstGeom>
        </p:spPr>
      </p:pic>
      <p:sp>
        <p:nvSpPr>
          <p:cNvPr id="7"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dirty="0" smtClean="0"/>
              <a:t>There are two different types of fire safety strategies – prevention strategies and preparation strategies.  The best way to keep older adults safe from home fires is to ensure they are </a:t>
            </a:r>
            <a:r>
              <a:rPr lang="en-US" dirty="0" smtClean="0"/>
              <a:t>taking steps to prevent fires while at the same time making preparations to safely escape if there is a fire emergency.</a:t>
            </a:r>
          </a:p>
          <a:p>
            <a:endParaRPr lang="en-US" dirty="0" smtClean="0"/>
          </a:p>
          <a:p>
            <a:r>
              <a:rPr lang="en-US" dirty="0" smtClean="0"/>
              <a:t>This presentation focuses on fire prevention strategies related to cooking, heating, and electrical equipment.  </a:t>
            </a:r>
          </a:p>
          <a:p>
            <a:endParaRPr lang="en-US" dirty="0" smtClean="0"/>
          </a:p>
          <a:p>
            <a:r>
              <a:rPr lang="en-US" dirty="0" smtClean="0"/>
              <a:t>Basic fire safety preparation information is also provided to help older adults ensure they are protected by working, properly installed smoke alarms and that they have an updated fire escape plan, which addresses any changes that may have occurred as a result of aging, such as decreased mobility, hearing or eyesight.</a:t>
            </a:r>
          </a:p>
          <a:p>
            <a:endParaRPr lang="en-US" dirty="0" smtClean="0"/>
          </a:p>
          <a:p>
            <a:r>
              <a:rPr lang="en-US" dirty="0" smtClean="0"/>
              <a:t>For more information about fire escape planning, visit ESFI’s website at </a:t>
            </a:r>
            <a:r>
              <a:rPr lang="en-US" dirty="0" smtClean="0">
                <a:hlinkClick r:id="rId3"/>
              </a:rPr>
              <a:t>http://www.esfi.org/index.cfm/page/Smoke-Alarms-and-Escape-Planning/pid/11281</a:t>
            </a:r>
            <a:r>
              <a:rPr lang="en-US" dirty="0" smtClean="0"/>
              <a:t> and/or put your fire safety knowledge to the test with the </a:t>
            </a:r>
            <a:r>
              <a:rPr lang="en-US" i="1" dirty="0" smtClean="0"/>
              <a:t>Virtual Fire Drill </a:t>
            </a:r>
            <a:r>
              <a:rPr lang="en-US" dirty="0" smtClean="0">
                <a:hlinkClick r:id="rId4"/>
              </a:rPr>
              <a:t>http://virtualfiredrill.esfi.org</a:t>
            </a:r>
            <a:r>
              <a:rPr lang="en-US" dirty="0" smtClean="0"/>
              <a:t>. </a:t>
            </a:r>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6</a:t>
            </a:fld>
            <a:endParaRPr lang="en-US" dirty="0"/>
          </a:p>
        </p:txBody>
      </p:sp>
      <p:sp>
        <p:nvSpPr>
          <p:cNvPr id="6" name="Notes Placeholder 2"/>
          <p:cNvSpPr txBox="1">
            <a:spLocks/>
          </p:cNvSpPr>
          <p:nvPr/>
        </p:nvSpPr>
        <p:spPr>
          <a:xfrm>
            <a:off x="864976" y="4603512"/>
            <a:ext cx="5661660" cy="4213384"/>
          </a:xfrm>
          <a:prstGeom prst="rect">
            <a:avLst/>
          </a:prstGeom>
        </p:spPr>
        <p:txBody>
          <a:bodyPr vert="horz" lIns="93936" tIns="46968" rIns="93936" bIns="46968" rtlCol="0">
            <a:normAutofit/>
          </a:bodyPr>
          <a:lstStyle/>
          <a:p>
            <a:pPr defTabSz="939363"/>
            <a:endParaRPr lang="en-US" sz="1200" dirty="0"/>
          </a:p>
        </p:txBody>
      </p:sp>
      <p:sp>
        <p:nvSpPr>
          <p:cNvPr id="8" name="Notes Placeholder 2"/>
          <p:cNvSpPr txBox="1">
            <a:spLocks/>
          </p:cNvSpPr>
          <p:nvPr/>
        </p:nvSpPr>
        <p:spPr>
          <a:xfrm>
            <a:off x="707708" y="4447461"/>
            <a:ext cx="5661660" cy="4213384"/>
          </a:xfrm>
          <a:prstGeom prst="rect">
            <a:avLst/>
          </a:prstGeom>
        </p:spPr>
        <p:txBody>
          <a:bodyPr vert="horz" lIns="93936" tIns="46968" rIns="93936" bIns="46968" rtlCol="0">
            <a:normAutofit/>
          </a:bodyPr>
          <a:lstStyle/>
          <a:p>
            <a:pPr defTabSz="939363"/>
            <a:endParaRPr lang="en-US" sz="1200" dirty="0" smtClean="0"/>
          </a:p>
          <a:p>
            <a:pPr defTabSz="939363"/>
            <a:endParaRPr lang="en-US" sz="1200" dirty="0"/>
          </a:p>
          <a:p>
            <a:pPr defTabSz="939363"/>
            <a:endParaRPr lang="en-US" sz="1200" dirty="0"/>
          </a:p>
          <a:p>
            <a:pPr defTabSz="939363"/>
            <a:endParaRPr lang="en-US" sz="1200" dirty="0"/>
          </a:p>
        </p:txBody>
      </p:sp>
      <p:pic>
        <p:nvPicPr>
          <p:cNvPr id="12" name="Picture 11" descr="FP&amp;S logo.jpg"/>
          <p:cNvPicPr>
            <a:picLocks noChangeAspect="1"/>
          </p:cNvPicPr>
          <p:nvPr/>
        </p:nvPicPr>
        <p:blipFill>
          <a:blip r:embed="rId5"/>
          <a:stretch>
            <a:fillRect/>
          </a:stretch>
        </p:blipFill>
        <p:spPr>
          <a:xfrm>
            <a:off x="185737" y="8796337"/>
            <a:ext cx="438912" cy="438912"/>
          </a:xfrm>
          <a:prstGeom prst="rect">
            <a:avLst/>
          </a:prstGeom>
        </p:spPr>
      </p:pic>
      <p:sp>
        <p:nvSpPr>
          <p:cNvPr id="13"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p>
          <a:p>
            <a:r>
              <a:rPr lang="en-US" dirty="0" smtClean="0"/>
              <a:t> </a:t>
            </a:r>
          </a:p>
          <a:p>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7</a:t>
            </a:fld>
            <a:endParaRPr lang="en-US" dirty="0"/>
          </a:p>
        </p:txBody>
      </p:sp>
      <p:sp>
        <p:nvSpPr>
          <p:cNvPr id="7" name="Notes Placeholder 2"/>
          <p:cNvSpPr txBox="1">
            <a:spLocks/>
          </p:cNvSpPr>
          <p:nvPr/>
        </p:nvSpPr>
        <p:spPr>
          <a:xfrm>
            <a:off x="642937" y="4452937"/>
            <a:ext cx="6172199" cy="4213384"/>
          </a:xfrm>
          <a:prstGeom prst="rect">
            <a:avLst/>
          </a:prstGeom>
        </p:spPr>
        <p:txBody>
          <a:bodyPr vert="horz" lIns="93936" tIns="46968" rIns="93936" bIns="46968" rtlCol="0">
            <a:normAutofit fontScale="92500"/>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Cooking is the leading cause of home fires and home fire injuries year after year.  Older adults are at significantly higher risk of dying from a cooking-related fire.  These cooking fire prevention tips provide easy steps that older adults should take to ensure they can continue to enjoy cooking safely in their own kitchens for years to come. </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defTabSz="457200"/>
            <a:r>
              <a:rPr lang="en-US" sz="1200" dirty="0" smtClean="0"/>
              <a:t>A reproducible Cooking and Kitchen Safety Tips handout and complementary full-color illustration are available in the ESFI Home Fire Safety for Older Adults Safety Awareness </a:t>
            </a:r>
            <a:r>
              <a:rPr lang="en-US" sz="1200" dirty="0" smtClean="0"/>
              <a:t>Program </a:t>
            </a:r>
            <a:r>
              <a:rPr lang="en-US" sz="1200" dirty="0" smtClean="0"/>
              <a:t>Toolkit.  </a:t>
            </a:r>
          </a:p>
          <a:p>
            <a:pPr defTabSz="457200"/>
            <a:endParaRPr lang="en-US" sz="1200" dirty="0" smtClean="0"/>
          </a:p>
          <a:p>
            <a:pPr defTabSz="457200"/>
            <a:r>
              <a:rPr lang="en-US" sz="1200" dirty="0" smtClean="0"/>
              <a:t>Safety Tips:</a:t>
            </a:r>
          </a:p>
          <a:p>
            <a:pPr lvl="0" defTabSz="457200"/>
            <a:r>
              <a:rPr lang="en-US" sz="1200" dirty="0" smtClean="0">
                <a:hlinkClick r:id="rId3"/>
              </a:rPr>
              <a:t>http</a:t>
            </a:r>
            <a:r>
              <a:rPr lang="en-US" sz="1200" dirty="0" smtClean="0">
                <a:hlinkClick r:id="rId3"/>
              </a:rPr>
              <a:t>://esfi.org/index.cfm/page/Cooking-and-Kitchen-Safety-Tips-for-Older-Adults/cdid/12825/pid/</a:t>
            </a:r>
            <a:r>
              <a:rPr lang="en-US" sz="1200" dirty="0" smtClean="0">
                <a:hlinkClick r:id="rId3"/>
              </a:rPr>
              <a:t>11406</a:t>
            </a:r>
            <a:r>
              <a:rPr lang="en-US" sz="1200" dirty="0" smtClean="0"/>
              <a:t> </a:t>
            </a:r>
          </a:p>
          <a:p>
            <a:pPr lvl="0" defTabSz="457200"/>
            <a:endParaRPr lang="en-US" sz="1200" dirty="0" smtClean="0"/>
          </a:p>
          <a:p>
            <a:pPr lvl="0" defTabSz="457200"/>
            <a:r>
              <a:rPr lang="en-US" sz="1200" dirty="0" smtClean="0"/>
              <a:t>A comprehensive Home Fire Safety Checklist has also been developed to help older adults learn to identify and correct potential home fire hazards.</a:t>
            </a:r>
          </a:p>
          <a:p>
            <a:pPr lvl="0" defTabSz="457200"/>
            <a:endParaRPr lang="en-US" sz="1200" dirty="0" smtClean="0"/>
          </a:p>
          <a:p>
            <a:pPr lvl="0" defTabSz="457200"/>
            <a:r>
              <a:rPr lang="en-US" sz="1200" dirty="0" smtClean="0"/>
              <a:t>Checklist:</a:t>
            </a:r>
          </a:p>
          <a:p>
            <a:pPr lvl="0" defTabSz="457200"/>
            <a:r>
              <a:rPr lang="en-US" sz="1200" dirty="0" smtClean="0">
                <a:hlinkClick r:id="rId4"/>
              </a:rPr>
              <a:t>http://esfi.org/index.cfm/page/Home-Fire-Safety-Checklist-for-Older-Adults/cdid/12839/pid/</a:t>
            </a:r>
            <a:r>
              <a:rPr lang="en-US" sz="1200" dirty="0" smtClean="0">
                <a:hlinkClick r:id="rId4"/>
              </a:rPr>
              <a:t>11406</a:t>
            </a:r>
            <a:endParaRPr lang="en-US" sz="1200" dirty="0" smtClean="0"/>
          </a:p>
          <a:p>
            <a:pPr lvl="0" defTabSz="457200"/>
            <a:endParaRPr lang="en-US" sz="1200" dirty="0" smtClean="0"/>
          </a:p>
          <a:p>
            <a:pPr lvl="0" defTabSz="457200"/>
            <a:r>
              <a:rPr lang="en-US" sz="1200" dirty="0" smtClean="0"/>
              <a:t>We </a:t>
            </a:r>
            <a:r>
              <a:rPr lang="en-US" sz="1200" dirty="0" smtClean="0"/>
              <a:t>encourage you to copy and distribute these resources as a component of your awareness efforts.</a:t>
            </a:r>
            <a:endParaRPr lang="en-US" sz="1200" dirty="0" smtClean="0"/>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dirty="0" smtClean="0"/>
              <a:t>In addition, ESFI has created a new Cooking Safety for Older Adults video public service announcement (PSA).  This high-quality, 60-second safety video reinforces key cooking fire prevention tips.  The Cooking Safety for Older Adults PSA and other safety videos developed specifically for the high-risk older adult population are available on ESFI’s website at </a:t>
            </a:r>
            <a:r>
              <a:rPr lang="en-US" sz="1200" dirty="0" smtClean="0">
                <a:hlinkClick r:id="rId5"/>
              </a:rPr>
              <a:t>www.esfi.org/educators</a:t>
            </a:r>
            <a:r>
              <a:rPr lang="en-US" sz="1200" dirty="0" smtClean="0"/>
              <a:t>.</a:t>
            </a:r>
            <a:endParaRPr kumimoji="0" lang="en-US" sz="1200" b="0" i="0" u="none" strike="noStrike" kern="1200" cap="none" spc="0" normalizeH="0" baseline="0" noProof="0" dirty="0">
              <a:ln>
                <a:noFill/>
              </a:ln>
              <a:solidFill>
                <a:schemeClr val="tx1"/>
              </a:solidFill>
              <a:effectLst/>
              <a:uLnTx/>
              <a:uFillTx/>
              <a:latin typeface="+mn-lt"/>
              <a:ea typeface="+mn-ea"/>
              <a:cs typeface="+mn-cs"/>
            </a:endParaRPr>
          </a:p>
        </p:txBody>
      </p:sp>
      <p:pic>
        <p:nvPicPr>
          <p:cNvPr id="8" name="Picture 7" descr="FP&amp;S logo.jpg"/>
          <p:cNvPicPr>
            <a:picLocks noChangeAspect="1"/>
          </p:cNvPicPr>
          <p:nvPr/>
        </p:nvPicPr>
        <p:blipFill>
          <a:blip r:embed="rId6"/>
          <a:stretch>
            <a:fillRect/>
          </a:stretch>
        </p:blipFill>
        <p:spPr>
          <a:xfrm>
            <a:off x="185737" y="8796337"/>
            <a:ext cx="438912" cy="438912"/>
          </a:xfrm>
          <a:prstGeom prst="rect">
            <a:avLst/>
          </a:prstGeom>
        </p:spPr>
      </p:pic>
      <p:sp>
        <p:nvSpPr>
          <p:cNvPr id="9"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7707" y="4354353"/>
            <a:ext cx="5878829" cy="4213384"/>
          </a:xfrm>
        </p:spPr>
        <p:txBody>
          <a:bodyPr>
            <a:normAutofit fontScale="92500" lnSpcReduction="10000"/>
          </a:bodyPr>
          <a:lstStyle/>
          <a:p>
            <a:endParaRPr lang="en-US" dirty="0"/>
          </a:p>
          <a:p>
            <a:r>
              <a:rPr lang="en-US" dirty="0"/>
              <a:t>Colder winter weather increases the likelihood of heating related fires, fatalities, and injuries.  Heating is the second leading cause of fire deaths for older adults. </a:t>
            </a:r>
            <a:r>
              <a:rPr lang="en-US" dirty="0" smtClean="0"/>
              <a:t> Many heating fires can be prevented </a:t>
            </a:r>
            <a:r>
              <a:rPr lang="en-US" dirty="0"/>
              <a:t>by following a</a:t>
            </a:r>
            <a:r>
              <a:rPr lang="en-US" dirty="0" smtClean="0"/>
              <a:t> few easy safety tips</a:t>
            </a:r>
            <a:r>
              <a:rPr lang="en-US" dirty="0" smtClean="0"/>
              <a:t>.</a:t>
            </a:r>
            <a:endParaRPr lang="en-US" dirty="0" smtClean="0"/>
          </a:p>
          <a:p>
            <a:pPr lvl="0" defTabSz="457200">
              <a:defRPr/>
            </a:pPr>
            <a:endParaRPr lang="en-US" dirty="0" smtClean="0"/>
          </a:p>
          <a:p>
            <a:pPr lvl="0" defTabSz="457200"/>
            <a:r>
              <a:rPr lang="en-US" dirty="0" smtClean="0"/>
              <a:t>A reproducible</a:t>
            </a:r>
            <a:r>
              <a:rPr lang="en-US" dirty="0" smtClean="0"/>
              <a:t> Home Heating Safety Tips </a:t>
            </a:r>
            <a:r>
              <a:rPr lang="en-US" dirty="0" smtClean="0"/>
              <a:t>handout and complementary full-color illustration are available in the ESFI Home Fire Safety for Older Adults Safety Awareness Program Toolkit</a:t>
            </a:r>
            <a:r>
              <a:rPr lang="en-US" dirty="0" smtClean="0"/>
              <a:t>.</a:t>
            </a:r>
          </a:p>
          <a:p>
            <a:pPr lvl="0" defTabSz="457200"/>
            <a:endParaRPr lang="en-US" dirty="0" smtClean="0"/>
          </a:p>
          <a:p>
            <a:pPr lvl="0" defTabSz="457200"/>
            <a:r>
              <a:rPr lang="en-US" dirty="0" smtClean="0"/>
              <a:t>Safety Tips:</a:t>
            </a:r>
            <a:endParaRPr lang="en-US" dirty="0" smtClean="0">
              <a:hlinkClick r:id="rId3"/>
            </a:endParaRPr>
          </a:p>
          <a:p>
            <a:pPr lvl="0" defTabSz="457200"/>
            <a:r>
              <a:rPr lang="en-US" dirty="0" smtClean="0">
                <a:hlinkClick r:id="rId3"/>
              </a:rPr>
              <a:t>http</a:t>
            </a:r>
            <a:r>
              <a:rPr lang="en-US" dirty="0" smtClean="0">
                <a:hlinkClick r:id="rId3"/>
              </a:rPr>
              <a:t>://esfi.org/index.cfm/page/Home-Heating-Safety-Tips-for-Older-Adults/cdid/12827/pid/</a:t>
            </a:r>
            <a:r>
              <a:rPr lang="en-US" dirty="0" smtClean="0">
                <a:hlinkClick r:id="rId3"/>
              </a:rPr>
              <a:t>11406</a:t>
            </a:r>
            <a:r>
              <a:rPr lang="en-US" dirty="0" smtClean="0"/>
              <a:t> </a:t>
            </a:r>
          </a:p>
          <a:p>
            <a:pPr lvl="0" defTabSz="457200">
              <a:defRPr/>
            </a:pPr>
            <a:endParaRPr lang="en-US" dirty="0" smtClean="0"/>
          </a:p>
          <a:p>
            <a:pPr lvl="0" defTabSz="457200"/>
            <a:r>
              <a:rPr lang="en-US" dirty="0" smtClean="0"/>
              <a:t>A comprehensive Home Fire Safety Checklist has also been developed to help older adults learn to identify and correct potential home fire hazards.</a:t>
            </a:r>
          </a:p>
          <a:p>
            <a:pPr lvl="0" defTabSz="457200"/>
            <a:endParaRPr lang="en-US" dirty="0" smtClean="0"/>
          </a:p>
          <a:p>
            <a:pPr lvl="0" defTabSz="457200"/>
            <a:r>
              <a:rPr lang="en-US" dirty="0" smtClean="0"/>
              <a:t>Checklist:</a:t>
            </a:r>
          </a:p>
          <a:p>
            <a:pPr lvl="0" defTabSz="457200"/>
            <a:r>
              <a:rPr lang="en-US" dirty="0" smtClean="0">
                <a:hlinkClick r:id="rId4"/>
              </a:rPr>
              <a:t>http://esfi.org/index.cfm/page/Home-Fire-Safety-Checklist-for-Older-Adults/cdid/12839/pid/11406</a:t>
            </a:r>
            <a:endParaRPr lang="en-US" dirty="0" smtClean="0"/>
          </a:p>
          <a:p>
            <a:pPr lvl="0" defTabSz="457200">
              <a:defRPr/>
            </a:pPr>
            <a:endParaRPr lang="en-US" dirty="0" smtClean="0"/>
          </a:p>
          <a:p>
            <a:pPr defTabSz="457200">
              <a:defRPr/>
            </a:pPr>
            <a:r>
              <a:rPr lang="en-US" dirty="0" smtClean="0"/>
              <a:t>We encourage you to copy and distribute these resources as a component of your awareness efforts.</a:t>
            </a:r>
          </a:p>
          <a:p>
            <a:pPr lvl="0" defTabSz="457200">
              <a:defRPr/>
            </a:pPr>
            <a:endParaRPr lang="en-US" dirty="0" smtClean="0"/>
          </a:p>
          <a:p>
            <a:pPr lvl="0" defTabSz="457200">
              <a:defRPr/>
            </a:pPr>
            <a:r>
              <a:rPr lang="en-US" dirty="0" smtClean="0"/>
              <a:t>In </a:t>
            </a:r>
            <a:r>
              <a:rPr lang="en-US" dirty="0" smtClean="0"/>
              <a:t>addition, ESFI has created a new</a:t>
            </a:r>
            <a:r>
              <a:rPr lang="en-US" dirty="0" smtClean="0"/>
              <a:t> Home Heating </a:t>
            </a:r>
            <a:r>
              <a:rPr lang="en-US" dirty="0" smtClean="0"/>
              <a:t>Safety for Older Adults video public service announcement (PSA).  This high-quality, 60-second safety video reinforces key</a:t>
            </a:r>
            <a:r>
              <a:rPr lang="en-US" dirty="0" smtClean="0"/>
              <a:t> heating </a:t>
            </a:r>
            <a:r>
              <a:rPr lang="en-US" dirty="0" smtClean="0"/>
              <a:t>fire prevention tips.  </a:t>
            </a:r>
            <a:r>
              <a:rPr lang="en-US" dirty="0" smtClean="0"/>
              <a:t>The Home Heating Safety </a:t>
            </a:r>
            <a:r>
              <a:rPr lang="en-US" dirty="0" smtClean="0"/>
              <a:t>for Older Adults PSA and other safety videos developed specifically for the high-risk older adult population are available on ESFI’s website at </a:t>
            </a:r>
            <a:r>
              <a:rPr lang="en-US" dirty="0" smtClean="0">
                <a:hlinkClick r:id="rId5"/>
              </a:rPr>
              <a:t>www.esfi.org/educators</a:t>
            </a:r>
            <a:r>
              <a:rPr lang="en-US" dirty="0" smtClean="0"/>
              <a:t>.</a:t>
            </a:r>
            <a:endParaRPr lang="en-US" dirty="0" smtClean="0"/>
          </a:p>
          <a:p>
            <a:endParaRPr lang="en-US" dirty="0" smtClean="0"/>
          </a:p>
          <a:p>
            <a:r>
              <a:rPr lang="en-US" b="1" dirty="0" smtClean="0"/>
              <a:t> </a:t>
            </a:r>
            <a:endParaRPr lang="en-US" dirty="0"/>
          </a:p>
          <a:p>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8</a:t>
            </a:fld>
            <a:endParaRPr lang="en-US" dirty="0"/>
          </a:p>
        </p:txBody>
      </p:sp>
      <p:pic>
        <p:nvPicPr>
          <p:cNvPr id="6" name="Picture 5" descr="FP&amp;S logo.jpg"/>
          <p:cNvPicPr>
            <a:picLocks noChangeAspect="1"/>
          </p:cNvPicPr>
          <p:nvPr/>
        </p:nvPicPr>
        <p:blipFill>
          <a:blip r:embed="rId6"/>
          <a:stretch>
            <a:fillRect/>
          </a:stretch>
        </p:blipFill>
        <p:spPr>
          <a:xfrm>
            <a:off x="185737" y="8796337"/>
            <a:ext cx="438912" cy="438912"/>
          </a:xfrm>
          <a:prstGeom prst="rect">
            <a:avLst/>
          </a:prstGeom>
        </p:spPr>
      </p:pic>
      <p:sp>
        <p:nvSpPr>
          <p:cNvPr id="7"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a:t>
            </a:r>
            <a:endParaRPr lang="en-US" dirty="0"/>
          </a:p>
        </p:txBody>
      </p:sp>
      <p:sp>
        <p:nvSpPr>
          <p:cNvPr id="4" name="Slide Number Placeholder 3"/>
          <p:cNvSpPr>
            <a:spLocks noGrp="1"/>
          </p:cNvSpPr>
          <p:nvPr>
            <p:ph type="sldNum" sz="quarter" idx="10"/>
          </p:nvPr>
        </p:nvSpPr>
        <p:spPr/>
        <p:txBody>
          <a:bodyPr/>
          <a:lstStyle/>
          <a:p>
            <a:fld id="{58FA901C-DA04-48B7-A82F-1FB4937E8F41}" type="slidenum">
              <a:rPr lang="en-US" smtClean="0"/>
              <a:pPr/>
              <a:t>9</a:t>
            </a:fld>
            <a:endParaRPr lang="en-US" dirty="0"/>
          </a:p>
        </p:txBody>
      </p:sp>
      <p:sp>
        <p:nvSpPr>
          <p:cNvPr id="6" name="Notes Placeholder 2"/>
          <p:cNvSpPr txBox="1">
            <a:spLocks/>
          </p:cNvSpPr>
          <p:nvPr/>
        </p:nvSpPr>
        <p:spPr>
          <a:xfrm>
            <a:off x="566737" y="4447461"/>
            <a:ext cx="6096000" cy="4369435"/>
          </a:xfrm>
          <a:prstGeom prst="rect">
            <a:avLst/>
          </a:prstGeom>
        </p:spPr>
        <p:txBody>
          <a:bodyPr vert="horz" lIns="93936" tIns="46968" rIns="93936" bIns="46968" rtlCol="0">
            <a:normAutofit fontScale="92500"/>
          </a:bodyPr>
          <a:lstStyle/>
          <a:p>
            <a:pPr defTabSz="939363"/>
            <a:r>
              <a:rPr lang="en-US" sz="1200" dirty="0" smtClean="0"/>
              <a:t>Electricity has become such a standard part of our daily lives that it is often taken for granted, but electrical failures or malfunctions are a leading cause of home fires every year.  Homes with aging electrical systems, in particular, are at increased risk for electrical fires.  The </a:t>
            </a:r>
            <a:r>
              <a:rPr lang="en-US" sz="1200" dirty="0"/>
              <a:t>risk of home electrical fires can be reduced by following these simple precautions</a:t>
            </a:r>
            <a:r>
              <a:rPr lang="en-US" sz="1200" dirty="0" smtClean="0"/>
              <a:t>.</a:t>
            </a:r>
          </a:p>
          <a:p>
            <a:pPr defTabSz="939363"/>
            <a:endParaRPr lang="en-US" sz="1200" dirty="0" smtClean="0"/>
          </a:p>
          <a:p>
            <a:pPr lvl="0" defTabSz="457200"/>
            <a:r>
              <a:rPr lang="en-US" sz="1200" dirty="0" smtClean="0"/>
              <a:t>A reproducible Home</a:t>
            </a:r>
            <a:r>
              <a:rPr lang="en-US" sz="1200" dirty="0" smtClean="0"/>
              <a:t> Electrical </a:t>
            </a:r>
            <a:r>
              <a:rPr lang="en-US" sz="1200" dirty="0" smtClean="0"/>
              <a:t>Safety Tips handout and complementary full-color illustration are available in the ESFI Home Fire Safety for Older Adults Safety Awareness Program Toolkit. </a:t>
            </a:r>
            <a:r>
              <a:rPr lang="en-US" sz="1200" dirty="0" smtClean="0"/>
              <a:t> </a:t>
            </a:r>
          </a:p>
          <a:p>
            <a:pPr lvl="0" defTabSz="457200"/>
            <a:r>
              <a:rPr lang="en-US" sz="1200" dirty="0" smtClean="0"/>
              <a:t>Safety Tips:</a:t>
            </a:r>
          </a:p>
          <a:p>
            <a:pPr lvl="0" defTabSz="457200">
              <a:defRPr/>
            </a:pPr>
            <a:r>
              <a:rPr lang="en-US" sz="1200" dirty="0" smtClean="0">
                <a:hlinkClick r:id="rId3"/>
              </a:rPr>
              <a:t>http://esfi.org/index.cfm/page/Home-Electrical-Safety-Tips-for-Older-Adults/cdid/12829/pid/</a:t>
            </a:r>
            <a:r>
              <a:rPr lang="en-US" sz="1200" dirty="0" smtClean="0">
                <a:hlinkClick r:id="rId3"/>
              </a:rPr>
              <a:t>11406</a:t>
            </a:r>
            <a:endParaRPr lang="en-US" sz="1200" dirty="0" smtClean="0"/>
          </a:p>
          <a:p>
            <a:pPr lvl="0" defTabSz="457200">
              <a:defRPr/>
            </a:pPr>
            <a:endParaRPr lang="en-US" sz="1200" dirty="0" smtClean="0"/>
          </a:p>
          <a:p>
            <a:pPr lvl="0" defTabSz="457200"/>
            <a:r>
              <a:rPr lang="en-US" sz="1200" dirty="0" smtClean="0"/>
              <a:t>A comprehensive Home Fire Safety Checklist has also been developed to help older adults learn to identify and correct potential home fire hazards.</a:t>
            </a:r>
          </a:p>
          <a:p>
            <a:pPr lvl="0" defTabSz="457200"/>
            <a:endParaRPr lang="en-US" sz="1200" dirty="0" smtClean="0"/>
          </a:p>
          <a:p>
            <a:pPr lvl="0" defTabSz="457200"/>
            <a:r>
              <a:rPr lang="en-US" sz="1200" dirty="0" smtClean="0"/>
              <a:t>Checklist:</a:t>
            </a:r>
          </a:p>
          <a:p>
            <a:pPr lvl="0" defTabSz="457200"/>
            <a:r>
              <a:rPr lang="en-US" sz="1200" dirty="0" smtClean="0">
                <a:hlinkClick r:id="rId4"/>
              </a:rPr>
              <a:t>http://esfi.org/index.cfm/page/Home-Fire-Safety-Checklist-for-Older-Adults/cdid/12839/pid/11406</a:t>
            </a:r>
            <a:endParaRPr lang="en-US" sz="1200" dirty="0" smtClean="0"/>
          </a:p>
          <a:p>
            <a:pPr lvl="0" defTabSz="457200">
              <a:defRPr/>
            </a:pPr>
            <a:endParaRPr lang="en-US" sz="1200" dirty="0" smtClean="0"/>
          </a:p>
          <a:p>
            <a:pPr defTabSz="457200">
              <a:defRPr/>
            </a:pPr>
            <a:r>
              <a:rPr lang="en-US" sz="1200" dirty="0" smtClean="0"/>
              <a:t>We encourage you to copy and distribute these resources as a component of your awareness efforts.</a:t>
            </a:r>
          </a:p>
          <a:p>
            <a:pPr lvl="0" defTabSz="457200">
              <a:defRPr/>
            </a:pPr>
            <a:endParaRPr lang="en-US" sz="1200" dirty="0" smtClean="0"/>
          </a:p>
          <a:p>
            <a:pPr lvl="0" defTabSz="457200">
              <a:defRPr/>
            </a:pPr>
            <a:r>
              <a:rPr lang="en-US" sz="1200" dirty="0" smtClean="0"/>
              <a:t>In addition, ESFI has created a new Home</a:t>
            </a:r>
            <a:r>
              <a:rPr lang="en-US" sz="1200" dirty="0" smtClean="0"/>
              <a:t> Electrical </a:t>
            </a:r>
            <a:r>
              <a:rPr lang="en-US" sz="1200" dirty="0" smtClean="0"/>
              <a:t>Safety for Older Adults video public service announcement (PSA).  This high-quality, 60-second safety video reinforces key</a:t>
            </a:r>
            <a:r>
              <a:rPr lang="en-US" sz="1200" dirty="0" smtClean="0"/>
              <a:t> electrical </a:t>
            </a:r>
            <a:r>
              <a:rPr lang="en-US" sz="1200" dirty="0" smtClean="0"/>
              <a:t>fire prevention tips.  The Home</a:t>
            </a:r>
            <a:r>
              <a:rPr lang="en-US" sz="1200" dirty="0" smtClean="0"/>
              <a:t> Electrical </a:t>
            </a:r>
            <a:r>
              <a:rPr lang="en-US" sz="1200" dirty="0" smtClean="0"/>
              <a:t>Safety for Older Adults PSA and other safety videos developed specifically for the high-risk older adult population are available on ESFI’s website at </a:t>
            </a:r>
            <a:r>
              <a:rPr lang="en-US" sz="1200" dirty="0" smtClean="0">
                <a:hlinkClick r:id="rId5"/>
              </a:rPr>
              <a:t>www.esfi.org/educators</a:t>
            </a:r>
            <a:r>
              <a:rPr lang="en-US" sz="1200" dirty="0" smtClean="0"/>
              <a:t>.</a:t>
            </a:r>
          </a:p>
          <a:p>
            <a:pPr defTabSz="939363"/>
            <a:endParaRPr lang="en-US" sz="1200" dirty="0" smtClean="0"/>
          </a:p>
          <a:p>
            <a:pPr defTabSz="939363"/>
            <a:r>
              <a:rPr lang="en-US" sz="1200" dirty="0"/>
              <a:t> </a:t>
            </a:r>
          </a:p>
        </p:txBody>
      </p:sp>
      <p:pic>
        <p:nvPicPr>
          <p:cNvPr id="7" name="Picture 6" descr="FP&amp;S logo.jpg"/>
          <p:cNvPicPr>
            <a:picLocks noChangeAspect="1"/>
          </p:cNvPicPr>
          <p:nvPr/>
        </p:nvPicPr>
        <p:blipFill>
          <a:blip r:embed="rId6"/>
          <a:stretch>
            <a:fillRect/>
          </a:stretch>
        </p:blipFill>
        <p:spPr>
          <a:xfrm>
            <a:off x="185737" y="8796337"/>
            <a:ext cx="438912" cy="438912"/>
          </a:xfrm>
          <a:prstGeom prst="rect">
            <a:avLst/>
          </a:prstGeom>
        </p:spPr>
      </p:pic>
      <p:sp>
        <p:nvSpPr>
          <p:cNvPr id="8" name="Footer Placeholder 4"/>
          <p:cNvSpPr>
            <a:spLocks noGrp="1"/>
          </p:cNvSpPr>
          <p:nvPr>
            <p:ph type="ftr" sz="quarter" idx="4"/>
          </p:nvPr>
        </p:nvSpPr>
        <p:spPr>
          <a:xfrm>
            <a:off x="0" y="8893296"/>
            <a:ext cx="6762538" cy="468154"/>
          </a:xfrm>
        </p:spPr>
        <p:txBody>
          <a:bodyPr/>
          <a:lstStyle/>
          <a:p>
            <a:pPr algn="ctr"/>
            <a:r>
              <a:rPr lang="en-US" dirty="0" smtClean="0"/>
              <a:t>F</a:t>
            </a:r>
            <a:r>
              <a:rPr lang="en-US" dirty="0" smtClean="0"/>
              <a:t>unding for this resource was provided by a 2011 FP&amp;S </a:t>
            </a:r>
            <a:r>
              <a:rPr lang="en-US" dirty="0" smtClean="0"/>
              <a:t>G</a:t>
            </a:r>
            <a:r>
              <a:rPr lang="en-US" dirty="0" smtClean="0"/>
              <a:t>rant</a:t>
            </a:r>
          </a:p>
          <a:p>
            <a:pPr algn="ctr"/>
            <a:r>
              <a:rPr lang="en-US" dirty="0" smtClean="0"/>
              <a:t>from </a:t>
            </a:r>
            <a:r>
              <a:rPr lang="en-US" dirty="0" smtClean="0"/>
              <a:t>the Department of Homeland Security, Federal Emergency Management Agency</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lvl1pPr>
          </a:lstStyle>
          <a:p>
            <a:r>
              <a:rPr lang="en-US" dirty="0" smtClean="0"/>
              <a:t>Electrical Safety Foundation International  www.electrical-safety.org </a:t>
            </a:r>
            <a:endParaRPr lang="en-US" dirty="0"/>
          </a:p>
        </p:txBody>
      </p:sp>
      <p:sp>
        <p:nvSpPr>
          <p:cNvPr id="6" name="Slide Number Placeholder 5"/>
          <p:cNvSpPr>
            <a:spLocks noGrp="1"/>
          </p:cNvSpPr>
          <p:nvPr>
            <p:ph type="sldNum" sz="quarter" idx="12"/>
          </p:nvPr>
        </p:nvSpPr>
        <p:spPr>
          <a:xfrm>
            <a:off x="8382000" y="6356351"/>
            <a:ext cx="304800" cy="365125"/>
          </a:xfrm>
        </p:spPr>
        <p:txBody>
          <a:bodyPr/>
          <a:lstStyle/>
          <a:p>
            <a:fld id="{5C0EA5EE-D951-4B53-B526-07C958643329}"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5" name="Footer Placeholder 4"/>
          <p:cNvSpPr>
            <a:spLocks noGrp="1"/>
          </p:cNvSpPr>
          <p:nvPr>
            <p:ph type="ftr" sz="quarter" idx="11"/>
          </p:nvPr>
        </p:nvSpPr>
        <p:spPr>
          <a:xfrm>
            <a:off x="4724400" y="6356351"/>
            <a:ext cx="12954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5" name="Footer Placeholder 4"/>
          <p:cNvSpPr>
            <a:spLocks noGrp="1"/>
          </p:cNvSpPr>
          <p:nvPr>
            <p:ph type="ftr" sz="quarter" idx="11"/>
          </p:nvPr>
        </p:nvSpPr>
        <p:spPr>
          <a:xfrm>
            <a:off x="4724400" y="6356351"/>
            <a:ext cx="12954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lvl1pPr>
          </a:lstStyle>
          <a:p>
            <a:r>
              <a:rPr lang="en-US" dirty="0" smtClean="0"/>
              <a:t>Electrical Safety Foundation International  www.electrical-safety.org </a:t>
            </a:r>
            <a:endParaRPr lang="en-US" dirty="0"/>
          </a:p>
        </p:txBody>
      </p:sp>
      <p:sp>
        <p:nvSpPr>
          <p:cNvPr id="6" name="Slide Number Placeholder 5"/>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6" name="Slide Number Placeholder 5"/>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6" name="Footer Placeholder 5"/>
          <p:cNvSpPr>
            <a:spLocks noGrp="1"/>
          </p:cNvSpPr>
          <p:nvPr>
            <p:ph type="ftr" sz="quarter" idx="11"/>
          </p:nvPr>
        </p:nvSpPr>
        <p:spPr>
          <a:xfrm>
            <a:off x="4724400" y="6356351"/>
            <a:ext cx="1295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8" name="Footer Placeholder 7"/>
          <p:cNvSpPr>
            <a:spLocks noGrp="1"/>
          </p:cNvSpPr>
          <p:nvPr>
            <p:ph type="ftr" sz="quarter" idx="11"/>
          </p:nvPr>
        </p:nvSpPr>
        <p:spPr>
          <a:xfrm>
            <a:off x="4724400" y="6356351"/>
            <a:ext cx="1295400" cy="365125"/>
          </a:xfrm>
          <a:prstGeom prst="rect">
            <a:avLst/>
          </a:prstGeom>
        </p:spPr>
        <p:txBody>
          <a:bodyPr/>
          <a:lstStyle/>
          <a:p>
            <a:endParaRPr lang="en-US" dirty="0"/>
          </a:p>
        </p:txBody>
      </p:sp>
      <p:sp>
        <p:nvSpPr>
          <p:cNvPr id="9" name="Slide Number Placeholder 8"/>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marL="0" marR="0" indent="0" algn="l" defTabSz="914400" rtl="0" eaLnBrk="1" fontAlgn="auto" latinLnBrk="0" hangingPunct="1">
              <a:lnSpc>
                <a:spcPct val="100000"/>
              </a:lnSpc>
              <a:spcBef>
                <a:spcPts val="0"/>
              </a:spcBef>
              <a:spcAft>
                <a:spcPts val="0"/>
              </a:spcAft>
              <a:buClrTx/>
              <a:buSzTx/>
              <a:buFontTx/>
              <a:buNone/>
              <a:tabLst/>
              <a:defRPr sz="900"/>
            </a:lvl1pPr>
          </a:lstStyle>
          <a:p>
            <a:r>
              <a:rPr lang="en-US" dirty="0" smtClean="0"/>
              <a:t>Electrical Safety Foundation International  www.electrical-safety.org </a:t>
            </a:r>
            <a:endParaRPr lang="en-US" dirty="0"/>
          </a:p>
        </p:txBody>
      </p:sp>
      <p:sp>
        <p:nvSpPr>
          <p:cNvPr id="5" name="Slide Number Placeholder 4"/>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4" name="Slide Number Placeholder 3"/>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6" name="Footer Placeholder 5"/>
          <p:cNvSpPr>
            <a:spLocks noGrp="1"/>
          </p:cNvSpPr>
          <p:nvPr>
            <p:ph type="ftr" sz="quarter" idx="11"/>
          </p:nvPr>
        </p:nvSpPr>
        <p:spPr>
          <a:xfrm>
            <a:off x="4724400" y="6356351"/>
            <a:ext cx="1295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dirty="0" smtClean="0"/>
              <a:t>Electrical Safety Foundation International  www.electrical-safety.org </a:t>
            </a:r>
            <a:endParaRPr lang="en-US" dirty="0"/>
          </a:p>
        </p:txBody>
      </p:sp>
      <p:sp>
        <p:nvSpPr>
          <p:cNvPr id="6" name="Footer Placeholder 5"/>
          <p:cNvSpPr>
            <a:spLocks noGrp="1"/>
          </p:cNvSpPr>
          <p:nvPr>
            <p:ph type="ftr" sz="quarter" idx="11"/>
          </p:nvPr>
        </p:nvSpPr>
        <p:spPr>
          <a:xfrm>
            <a:off x="4724400" y="6356351"/>
            <a:ext cx="1295400" cy="365125"/>
          </a:xfrm>
          <a:prstGeom prst="rect">
            <a:avLst/>
          </a:prstGeom>
        </p:spPr>
        <p:txBody>
          <a:bodyPr/>
          <a:lstStyle/>
          <a:p>
            <a:endParaRPr lang="en-US" dirty="0"/>
          </a:p>
        </p:txBody>
      </p:sp>
      <p:sp>
        <p:nvSpPr>
          <p:cNvPr id="7" name="Slide Number Placeholder 6"/>
          <p:cNvSpPr>
            <a:spLocks noGrp="1"/>
          </p:cNvSpPr>
          <p:nvPr>
            <p:ph type="sldNum" sz="quarter" idx="12"/>
          </p:nvPr>
        </p:nvSpPr>
        <p:spPr/>
        <p:txBody>
          <a:bodyPr/>
          <a:lstStyle/>
          <a:p>
            <a:fld id="{5C0EA5EE-D951-4B53-B526-07C958643329}"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4" Type="http://schemas.openxmlformats.org/officeDocument/2006/relationships/slideLayout" Target="../slideLayouts/slideLayout4.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 Type="http://schemas.openxmlformats.org/officeDocument/2006/relationships/slideLayout" Target="../slideLayouts/slideLayout1.xml"/><Relationship Id="rId6" Type="http://schemas.openxmlformats.org/officeDocument/2006/relationships/slideLayout" Target="../slideLayouts/slideLayout6.xml"/><Relationship Id="rId8" Type="http://schemas.openxmlformats.org/officeDocument/2006/relationships/slideLayout" Target="../slideLayouts/slideLayout8.xml"/><Relationship Id="rId13" Type="http://schemas.openxmlformats.org/officeDocument/2006/relationships/image" Target="../media/image1.jpeg"/><Relationship Id="rId10" Type="http://schemas.openxmlformats.org/officeDocument/2006/relationships/slideLayout" Target="../slideLayouts/slideLayout10.xml"/><Relationship Id="rId5" Type="http://schemas.openxmlformats.org/officeDocument/2006/relationships/slideLayout" Target="../slideLayouts/slideLayout5.xml"/><Relationship Id="rId12" Type="http://schemas.openxmlformats.org/officeDocument/2006/relationships/theme" Target="../theme/theme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457200" y="6356351"/>
            <a:ext cx="3429000" cy="365125"/>
          </a:xfrm>
          <a:prstGeom prst="rect">
            <a:avLst/>
          </a:prstGeom>
        </p:spPr>
        <p:txBody>
          <a:bodyPr vert="horz" lIns="91440" tIns="45720" rIns="91440" bIns="45720" rtlCol="0" anchor="ctr"/>
          <a:lstStyle>
            <a:lvl1pPr marL="0" marR="0" indent="0" algn="l" defTabSz="914400" rtl="0" eaLnBrk="1" fontAlgn="auto" latinLnBrk="0" hangingPunct="1">
              <a:lnSpc>
                <a:spcPct val="100000"/>
              </a:lnSpc>
              <a:spcBef>
                <a:spcPts val="0"/>
              </a:spcBef>
              <a:spcAft>
                <a:spcPts val="0"/>
              </a:spcAft>
              <a:buClrTx/>
              <a:buSzTx/>
              <a:buFontTx/>
              <a:buNone/>
              <a:tabLst/>
              <a:defRPr sz="900">
                <a:solidFill>
                  <a:schemeClr val="tx1">
                    <a:tint val="75000"/>
                  </a:schemeClr>
                </a:solidFill>
              </a:defRPr>
            </a:lvl1pPr>
          </a:lstStyle>
          <a:p>
            <a:r>
              <a:rPr lang="en-US" dirty="0" smtClean="0"/>
              <a:t>Electrical Safety Foundation International  www.electrical-safety.org </a:t>
            </a:r>
            <a:endParaRPr lang="en-US" dirty="0"/>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C0EA5EE-D951-4B53-B526-07C95864332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 Id="rId5" Type="http://schemas.openxmlformats.org/officeDocument/2006/relationships/image" Target="../media/image4.png"/></Relationships>
</file>

<file path=ppt/slides/_rels/slide10.xml.rels><?xml version="1.0" encoding="UTF-8" standalone="yes"?>
<Relationships xmlns="http://schemas.openxmlformats.org/package/2006/relationships"><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7.png"/><Relationship Id="rId5" Type="http://schemas.openxmlformats.org/officeDocument/2006/relationships/image" Target="../media/image4.png"/></Relationships>
</file>

<file path=ppt/slides/_rels/slide11.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0.png"/><Relationship Id="rId5" Type="http://schemas.openxmlformats.org/officeDocument/2006/relationships/image" Target="../media/image4.png"/></Relationships>
</file>

<file path=ppt/slides/_rels/slide12.xml.rels><?xml version="1.0" encoding="UTF-8" standalone="yes"?>
<Relationships xmlns="http://schemas.openxmlformats.org/package/2006/relationships"><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7.png"/><Relationship Id="rId5"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4.png"/><Relationship Id="rId4" Type="http://schemas.openxmlformats.org/officeDocument/2006/relationships/hyperlink" Target="http://www.electrical-safety.org/" TargetMode="External"/><Relationship Id="rId5" Type="http://schemas.openxmlformats.org/officeDocument/2006/relationships/hyperlink" Target="mailto:info@esfi.org" TargetMode="External"/><Relationship Id="rId7"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jpeg"/><Relationship Id="rId6"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hyperlink" Target="http://www.esfi.org" TargetMode="External"/><Relationship Id="rId5" Type="http://schemas.openxmlformats.org/officeDocument/2006/relationships/image" Target="../media/image6.png"/><Relationship Id="rId7"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fema.gov/fire-prevention-safety-grants" TargetMode="External"/><Relationship Id="rId6" Type="http://schemas.openxmlformats.org/officeDocument/2006/relationships/image" Target="../media/image7.png"/></Relationships>
</file>

<file path=ppt/slides/_rels/slide3.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png"/><Relationship Id="rId5" Type="http://schemas.openxmlformats.org/officeDocument/2006/relationships/image" Target="../media/image4.png"/></Relationships>
</file>

<file path=ppt/slides/_rels/slide4.xml.rels><?xml version="1.0" encoding="UTF-8" standalone="yes"?>
<Relationships xmlns="http://schemas.openxmlformats.org/package/2006/relationships"><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7.png"/><Relationship Id="rId5" Type="http://schemas.openxmlformats.org/officeDocument/2006/relationships/image" Target="../media/image4.png"/></Relationships>
</file>

<file path=ppt/slides/_rels/slide5.xml.rels><?xml version="1.0" encoding="UTF-8" standalone="yes"?>
<Relationships xmlns="http://schemas.openxmlformats.org/package/2006/relationships"><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7.png"/><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6" Type="http://schemas.openxmlformats.org/officeDocument/2006/relationships/image" Target="../media/image11.pn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 Id="rId5" Type="http://schemas.openxmlformats.org/officeDocument/2006/relationships/image" Target="../media/image10.png"/></Relationships>
</file>

<file path=ppt/slides/_rels/slide7.xml.rels><?xml version="1.0" encoding="UTF-8" standalone="yes"?>
<Relationships xmlns="http://schemas.openxmlformats.org/package/2006/relationships"><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2.png"/><Relationship Id="rId5" Type="http://schemas.openxmlformats.org/officeDocument/2006/relationships/image" Target="../media/image4.png"/></Relationships>
</file>

<file path=ppt/slides/_rels/slide8.xml.rels><?xml version="1.0" encoding="UTF-8" standalone="yes"?>
<Relationships xmlns="http://schemas.openxmlformats.org/package/2006/relationships"><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7.png"/><Relationship Id="rId5" Type="http://schemas.openxmlformats.org/officeDocument/2006/relationships/image" Target="../media/image4.png"/></Relationships>
</file>

<file path=ppt/slides/_rels/slide9.xml.rels><?xml version="1.0" encoding="UTF-8" standalone="yes"?>
<Relationships xmlns="http://schemas.openxmlformats.org/package/2006/relationships"><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7.png"/><Relationship Id="rId5"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0"/>
            <a:ext cx="7772400" cy="1470025"/>
          </a:xfrm>
        </p:spPr>
        <p:txBody>
          <a:bodyPr>
            <a:normAutofit/>
          </a:bodyPr>
          <a:lstStyle/>
          <a:p>
            <a:r>
              <a:rPr lang="en-US" b="1" dirty="0" smtClean="0">
                <a:solidFill>
                  <a:srgbClr val="223C63"/>
                </a:solidFill>
                <a:latin typeface="Arial"/>
                <a:cs typeface="Arial"/>
              </a:rPr>
              <a:t>Home Fire Safety </a:t>
            </a:r>
            <a:br>
              <a:rPr lang="en-US" b="1" dirty="0" smtClean="0">
                <a:solidFill>
                  <a:srgbClr val="223C63"/>
                </a:solidFill>
                <a:latin typeface="Arial"/>
                <a:cs typeface="Arial"/>
              </a:rPr>
            </a:br>
            <a:r>
              <a:rPr lang="en-US" b="1" dirty="0" smtClean="0">
                <a:solidFill>
                  <a:srgbClr val="223C63"/>
                </a:solidFill>
                <a:latin typeface="Arial"/>
                <a:cs typeface="Arial"/>
              </a:rPr>
              <a:t>for Older Adults</a:t>
            </a:r>
            <a:endParaRPr lang="en-US" b="1" dirty="0">
              <a:solidFill>
                <a:srgbClr val="223C63"/>
              </a:solidFill>
              <a:latin typeface="Arial"/>
              <a:cs typeface="Arial"/>
            </a:endParaRPr>
          </a:p>
        </p:txBody>
      </p:sp>
      <p:sp>
        <p:nvSpPr>
          <p:cNvPr id="3" name="TextBox 2"/>
          <p:cNvSpPr txBox="1"/>
          <p:nvPr/>
        </p:nvSpPr>
        <p:spPr>
          <a:xfrm>
            <a:off x="609600" y="5410200"/>
            <a:ext cx="7848600" cy="369332"/>
          </a:xfrm>
          <a:prstGeom prst="rect">
            <a:avLst/>
          </a:prstGeom>
          <a:noFill/>
        </p:spPr>
        <p:txBody>
          <a:bodyPr wrap="square" rtlCol="0">
            <a:spAutoFit/>
          </a:bodyPr>
          <a:lstStyle/>
          <a:p>
            <a:pPr algn="ctr"/>
            <a:r>
              <a:rPr lang="en-US" dirty="0" smtClean="0">
                <a:solidFill>
                  <a:srgbClr val="223C63"/>
                </a:solidFill>
                <a:latin typeface="Arial"/>
                <a:cs typeface="Arial"/>
              </a:rPr>
              <a:t>A Community Education/Outreach Presentation</a:t>
            </a:r>
            <a:endParaRPr lang="en-US" dirty="0">
              <a:solidFill>
                <a:srgbClr val="223C63"/>
              </a:solidFill>
              <a:latin typeface="Arial"/>
              <a:cs typeface="Arial"/>
            </a:endParaRPr>
          </a:p>
        </p:txBody>
      </p:sp>
      <p:pic>
        <p:nvPicPr>
          <p:cNvPr id="7" name="Picture 6" descr="hous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2667000" y="2057400"/>
            <a:ext cx="3797200" cy="3249624"/>
          </a:xfrm>
          <a:prstGeom prst="rect">
            <a:avLst/>
          </a:prstGeom>
        </p:spPr>
      </p:pic>
      <p:pic>
        <p:nvPicPr>
          <p:cNvPr id="6" name="Picture 5"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4000" b="1" dirty="0" smtClean="0">
                <a:solidFill>
                  <a:srgbClr val="223C63"/>
                </a:solidFill>
                <a:latin typeface="Arial"/>
                <a:cs typeface="Arial"/>
              </a:rPr>
              <a:t>Fire Escape Planning Tips</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457200" y="1112837"/>
            <a:ext cx="8229600" cy="4525963"/>
          </a:xfrm>
        </p:spPr>
        <p:txBody>
          <a:bodyPr>
            <a:noAutofit/>
          </a:bodyPr>
          <a:lstStyle/>
          <a:p>
            <a:r>
              <a:rPr lang="en-US" sz="1900" dirty="0" smtClean="0">
                <a:solidFill>
                  <a:schemeClr val="tx1">
                    <a:lumMod val="75000"/>
                    <a:lumOff val="25000"/>
                  </a:schemeClr>
                </a:solidFill>
                <a:latin typeface="Arial"/>
                <a:cs typeface="Arial"/>
              </a:rPr>
              <a:t>Involve all family members in creating or updating the plan.</a:t>
            </a:r>
          </a:p>
          <a:p>
            <a:pPr lvl="0"/>
            <a:r>
              <a:rPr lang="en-US" sz="1900" dirty="0" smtClean="0">
                <a:solidFill>
                  <a:schemeClr val="tx1">
                    <a:lumMod val="75000"/>
                    <a:lumOff val="25000"/>
                  </a:schemeClr>
                </a:solidFill>
                <a:latin typeface="Arial"/>
                <a:cs typeface="Arial"/>
              </a:rPr>
              <a:t>Walk through the home and note any possible exits including windows. </a:t>
            </a:r>
          </a:p>
          <a:p>
            <a:pPr lvl="0"/>
            <a:r>
              <a:rPr lang="en-US" sz="1900" dirty="0" smtClean="0">
                <a:solidFill>
                  <a:schemeClr val="tx1">
                    <a:lumMod val="75000"/>
                    <a:lumOff val="25000"/>
                  </a:schemeClr>
                </a:solidFill>
                <a:latin typeface="Arial"/>
                <a:cs typeface="Arial"/>
              </a:rPr>
              <a:t>Draw a floor plan and mark two ways to escape from each room. </a:t>
            </a:r>
          </a:p>
          <a:p>
            <a:pPr lvl="0"/>
            <a:r>
              <a:rPr lang="en-US" sz="1900" dirty="0" smtClean="0">
                <a:solidFill>
                  <a:schemeClr val="tx1">
                    <a:lumMod val="75000"/>
                    <a:lumOff val="25000"/>
                  </a:schemeClr>
                </a:solidFill>
                <a:latin typeface="Arial"/>
                <a:cs typeface="Arial"/>
              </a:rPr>
              <a:t>Consider using a ground floor bedroom to make escape easier.</a:t>
            </a:r>
          </a:p>
          <a:p>
            <a:pPr lvl="0"/>
            <a:r>
              <a:rPr lang="en-US" sz="1900" dirty="0" smtClean="0">
                <a:solidFill>
                  <a:schemeClr val="tx1">
                    <a:lumMod val="75000"/>
                    <a:lumOff val="25000"/>
                  </a:schemeClr>
                </a:solidFill>
                <a:latin typeface="Arial"/>
                <a:cs typeface="Arial"/>
              </a:rPr>
              <a:t>Make sure all doors and windows can be opened easily.</a:t>
            </a:r>
          </a:p>
          <a:p>
            <a:pPr lvl="0"/>
            <a:r>
              <a:rPr lang="en-US" sz="1900" dirty="0" smtClean="0">
                <a:solidFill>
                  <a:schemeClr val="tx1">
                    <a:lumMod val="75000"/>
                    <a:lumOff val="25000"/>
                  </a:schemeClr>
                </a:solidFill>
                <a:latin typeface="Arial"/>
                <a:cs typeface="Arial"/>
              </a:rPr>
              <a:t>Keep doorways, hallways, and stairs are clear of obstacles.</a:t>
            </a:r>
          </a:p>
          <a:p>
            <a:pPr lvl="0"/>
            <a:r>
              <a:rPr lang="en-US" sz="1900" dirty="0" smtClean="0">
                <a:solidFill>
                  <a:schemeClr val="tx1">
                    <a:lumMod val="75000"/>
                    <a:lumOff val="25000"/>
                  </a:schemeClr>
                </a:solidFill>
                <a:latin typeface="Arial"/>
                <a:cs typeface="Arial"/>
              </a:rPr>
              <a:t>Use battery-powered lights to illuminate halls and </a:t>
            </a:r>
            <a:r>
              <a:rPr lang="en-US" sz="1900" dirty="0" smtClean="0">
                <a:solidFill>
                  <a:schemeClr val="tx1">
                    <a:lumMod val="75000"/>
                    <a:lumOff val="25000"/>
                  </a:schemeClr>
                </a:solidFill>
                <a:latin typeface="Arial"/>
                <a:cs typeface="Arial"/>
              </a:rPr>
              <a:t>exits </a:t>
            </a:r>
            <a:r>
              <a:rPr lang="en-US" sz="1900" dirty="0" smtClean="0">
                <a:solidFill>
                  <a:schemeClr val="tx1">
                    <a:lumMod val="75000"/>
                    <a:lumOff val="25000"/>
                  </a:schemeClr>
                </a:solidFill>
                <a:latin typeface="Arial"/>
                <a:cs typeface="Arial"/>
              </a:rPr>
              <a:t>or have flashlights ready.</a:t>
            </a:r>
          </a:p>
          <a:p>
            <a:r>
              <a:rPr lang="en-US" sz="1900" dirty="0" smtClean="0">
                <a:solidFill>
                  <a:schemeClr val="tx1">
                    <a:lumMod val="75000"/>
                    <a:lumOff val="25000"/>
                  </a:schemeClr>
                </a:solidFill>
                <a:latin typeface="Arial"/>
                <a:cs typeface="Arial"/>
              </a:rPr>
              <a:t>If possible, assign a family member/caregiver to assist older adults or persons with mobility issues.</a:t>
            </a:r>
          </a:p>
          <a:p>
            <a:pPr lvl="0"/>
            <a:r>
              <a:rPr lang="en-US" sz="1900" dirty="0" smtClean="0">
                <a:solidFill>
                  <a:schemeClr val="tx1">
                    <a:lumMod val="75000"/>
                    <a:lumOff val="25000"/>
                  </a:schemeClr>
                </a:solidFill>
                <a:latin typeface="Arial"/>
                <a:cs typeface="Arial"/>
              </a:rPr>
              <a:t>Practice the fire escape plan at least twice per year.</a:t>
            </a:r>
          </a:p>
          <a:p>
            <a:pPr lvl="0"/>
            <a:r>
              <a:rPr lang="en-US" sz="1900" dirty="0" smtClean="0">
                <a:solidFill>
                  <a:schemeClr val="tx1">
                    <a:lumMod val="75000"/>
                    <a:lumOff val="25000"/>
                  </a:schemeClr>
                </a:solidFill>
                <a:latin typeface="Arial"/>
                <a:cs typeface="Arial"/>
              </a:rPr>
              <a:t>Update the fire escape plan as necessary to accommodate new health or mobility concerns.</a:t>
            </a:r>
          </a:p>
        </p:txBody>
      </p:sp>
      <p:pic>
        <p:nvPicPr>
          <p:cNvPr id="5" name="Picture 4" descr="lin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952585"/>
            <a:ext cx="5486400" cy="38015"/>
          </a:xfrm>
          <a:prstGeom prst="rect">
            <a:avLst/>
          </a:prstGeom>
        </p:spPr>
      </p:pic>
      <p:pic>
        <p:nvPicPr>
          <p:cNvPr id="6" name="Picture 5" descr="fireescap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0" y="5660728"/>
            <a:ext cx="1371600" cy="968672"/>
          </a:xfrm>
          <a:prstGeom prst="rect">
            <a:avLst/>
          </a:prstGeom>
        </p:spPr>
      </p:pic>
      <p:pic>
        <p:nvPicPr>
          <p:cNvPr id="7" name="Picture 6"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223C63"/>
                </a:solidFill>
                <a:latin typeface="Arial"/>
                <a:cs typeface="Arial"/>
              </a:rPr>
              <a:t>Smoke Alarm Safety Tips</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457200" y="1295400"/>
            <a:ext cx="8229600" cy="4525963"/>
          </a:xfrm>
        </p:spPr>
        <p:txBody>
          <a:bodyPr>
            <a:normAutofit/>
          </a:bodyPr>
          <a:lstStyle/>
          <a:p>
            <a:pPr lvl="0"/>
            <a:r>
              <a:rPr lang="en-US" sz="1800" dirty="0" smtClean="0">
                <a:solidFill>
                  <a:schemeClr val="tx1">
                    <a:lumMod val="75000"/>
                    <a:lumOff val="25000"/>
                  </a:schemeClr>
                </a:solidFill>
                <a:latin typeface="Arial"/>
                <a:cs typeface="Arial"/>
              </a:rPr>
              <a:t>Smoke alarms should be installed in every bedroom, outside each sleeping area, and on every level of the home.</a:t>
            </a:r>
          </a:p>
          <a:p>
            <a:pPr lvl="0"/>
            <a:r>
              <a:rPr lang="en-US" sz="1800" dirty="0" smtClean="0">
                <a:solidFill>
                  <a:schemeClr val="tx1">
                    <a:lumMod val="75000"/>
                    <a:lumOff val="25000"/>
                  </a:schemeClr>
                </a:solidFill>
                <a:latin typeface="Arial"/>
                <a:cs typeface="Arial"/>
              </a:rPr>
              <a:t>Purchase alarms that have the label of a nationally-recognized testing laboratory.</a:t>
            </a:r>
          </a:p>
          <a:p>
            <a:pPr lvl="0"/>
            <a:r>
              <a:rPr lang="en-US" sz="1800" dirty="0" smtClean="0">
                <a:solidFill>
                  <a:schemeClr val="tx1">
                    <a:lumMod val="75000"/>
                    <a:lumOff val="25000"/>
                  </a:schemeClr>
                </a:solidFill>
                <a:latin typeface="Arial"/>
                <a:cs typeface="Arial"/>
              </a:rPr>
              <a:t>For the best protection, smoke alarms should be interconnected so that they all sound if one sounds.</a:t>
            </a:r>
          </a:p>
          <a:p>
            <a:pPr lvl="0"/>
            <a:r>
              <a:rPr lang="en-US" sz="1800" dirty="0" smtClean="0">
                <a:solidFill>
                  <a:schemeClr val="tx1">
                    <a:lumMod val="75000"/>
                    <a:lumOff val="25000"/>
                  </a:schemeClr>
                </a:solidFill>
                <a:latin typeface="Arial"/>
                <a:cs typeface="Arial"/>
              </a:rPr>
              <a:t>Test smoke alarms every month by pressing the TEST button.</a:t>
            </a:r>
          </a:p>
          <a:p>
            <a:pPr lvl="0"/>
            <a:r>
              <a:rPr lang="en-US" sz="1800" dirty="0" smtClean="0">
                <a:solidFill>
                  <a:schemeClr val="tx1">
                    <a:lumMod val="75000"/>
                    <a:lumOff val="25000"/>
                  </a:schemeClr>
                </a:solidFill>
                <a:latin typeface="Arial"/>
                <a:cs typeface="Arial"/>
              </a:rPr>
              <a:t>Replace batteries at least once a year or sooner if an alarm “chirps” or “beeps” to indicate low battery.</a:t>
            </a:r>
          </a:p>
          <a:p>
            <a:pPr lvl="0"/>
            <a:r>
              <a:rPr lang="en-US" sz="1800" dirty="0" smtClean="0">
                <a:solidFill>
                  <a:schemeClr val="tx1">
                    <a:lumMod val="75000"/>
                    <a:lumOff val="25000"/>
                  </a:schemeClr>
                </a:solidFill>
                <a:latin typeface="Arial"/>
                <a:cs typeface="Arial"/>
              </a:rPr>
              <a:t>Occasionally dust or lightly vacuum the exterior of the alarm to remove dust and cobwebs.</a:t>
            </a:r>
          </a:p>
          <a:p>
            <a:pPr lvl="0"/>
            <a:r>
              <a:rPr lang="en-US" sz="1800" dirty="0" smtClean="0">
                <a:solidFill>
                  <a:schemeClr val="tx1">
                    <a:lumMod val="75000"/>
                    <a:lumOff val="25000"/>
                  </a:schemeClr>
                </a:solidFill>
                <a:latin typeface="Arial"/>
                <a:cs typeface="Arial"/>
              </a:rPr>
              <a:t>Replace all smoke alarms at least every ten years.</a:t>
            </a:r>
          </a:p>
          <a:p>
            <a:endParaRPr lang="en-US" sz="1800" dirty="0"/>
          </a:p>
        </p:txBody>
      </p:sp>
      <p:pic>
        <p:nvPicPr>
          <p:cNvPr id="5" name="Picture 4" descr="smokealarmtes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0" y="5105400"/>
            <a:ext cx="1524000" cy="1524000"/>
          </a:xfrm>
          <a:prstGeom prst="rect">
            <a:avLst/>
          </a:prstGeom>
        </p:spPr>
      </p:pic>
      <p:pic>
        <p:nvPicPr>
          <p:cNvPr id="8" name="Picture 7" descr="lin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6" name="Picture 5"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223C63"/>
                </a:solidFill>
                <a:latin typeface="Arial"/>
                <a:cs typeface="Arial"/>
              </a:rPr>
              <a:t>Smoke Alarm Safety Tips</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457200" y="1295400"/>
            <a:ext cx="8229600" cy="4525963"/>
          </a:xfrm>
        </p:spPr>
        <p:txBody>
          <a:bodyPr>
            <a:normAutofit/>
          </a:bodyPr>
          <a:lstStyle/>
          <a:p>
            <a:pPr lvl="0">
              <a:buNone/>
            </a:pPr>
            <a:r>
              <a:rPr lang="en-US" sz="2000" dirty="0" smtClean="0">
                <a:solidFill>
                  <a:schemeClr val="tx1">
                    <a:lumMod val="75000"/>
                    <a:lumOff val="25000"/>
                  </a:schemeClr>
                </a:solidFill>
                <a:latin typeface="Arial"/>
                <a:cs typeface="Arial"/>
              </a:rPr>
              <a:t>Additional Considerations for Older Adults:</a:t>
            </a:r>
            <a:endParaRPr lang="en-US" sz="2000" dirty="0" smtClean="0">
              <a:solidFill>
                <a:schemeClr val="tx1">
                  <a:lumMod val="75000"/>
                  <a:lumOff val="25000"/>
                </a:schemeClr>
              </a:solidFill>
              <a:latin typeface="Arial"/>
              <a:cs typeface="Arial"/>
            </a:endParaRPr>
          </a:p>
          <a:p>
            <a:pPr lvl="0"/>
            <a:r>
              <a:rPr lang="en-US" sz="2000" dirty="0" smtClean="0">
                <a:solidFill>
                  <a:schemeClr val="tx1">
                    <a:lumMod val="75000"/>
                    <a:lumOff val="25000"/>
                  </a:schemeClr>
                </a:solidFill>
                <a:latin typeface="Arial"/>
                <a:cs typeface="Arial"/>
              </a:rPr>
              <a:t>Test </a:t>
            </a:r>
            <a:r>
              <a:rPr lang="en-US" sz="2000" dirty="0" smtClean="0">
                <a:solidFill>
                  <a:schemeClr val="tx1">
                    <a:lumMod val="75000"/>
                    <a:lumOff val="25000"/>
                  </a:schemeClr>
                </a:solidFill>
                <a:latin typeface="Arial"/>
                <a:cs typeface="Arial"/>
              </a:rPr>
              <a:t>smoke alarms to make sure everyone can hear </a:t>
            </a:r>
            <a:r>
              <a:rPr lang="en-US" sz="2000" dirty="0" smtClean="0">
                <a:solidFill>
                  <a:schemeClr val="tx1">
                    <a:lumMod val="75000"/>
                    <a:lumOff val="25000"/>
                  </a:schemeClr>
                </a:solidFill>
                <a:latin typeface="Arial"/>
                <a:cs typeface="Arial"/>
              </a:rPr>
              <a:t>them</a:t>
            </a:r>
            <a:r>
              <a:rPr lang="en-US" sz="2000" dirty="0" smtClean="0">
                <a:solidFill>
                  <a:schemeClr val="tx1">
                    <a:lumMod val="75000"/>
                    <a:lumOff val="25000"/>
                  </a:schemeClr>
                </a:solidFill>
                <a:latin typeface="Arial"/>
                <a:cs typeface="Arial"/>
              </a:rPr>
              <a:t> - </a:t>
            </a:r>
            <a:r>
              <a:rPr lang="en-US" sz="2000" dirty="0" smtClean="0">
                <a:solidFill>
                  <a:schemeClr val="tx1">
                    <a:lumMod val="75000"/>
                    <a:lumOff val="25000"/>
                  </a:schemeClr>
                </a:solidFill>
                <a:latin typeface="Arial"/>
                <a:cs typeface="Arial"/>
              </a:rPr>
              <a:t>even </a:t>
            </a:r>
            <a:r>
              <a:rPr lang="en-US" sz="2000" dirty="0" smtClean="0">
                <a:solidFill>
                  <a:schemeClr val="tx1">
                    <a:lumMod val="75000"/>
                    <a:lumOff val="25000"/>
                  </a:schemeClr>
                </a:solidFill>
                <a:latin typeface="Arial"/>
                <a:cs typeface="Arial"/>
              </a:rPr>
              <a:t>when they are asleep.   Some older adults may not be awakened by the sound of the smoke alarm.  </a:t>
            </a:r>
          </a:p>
          <a:p>
            <a:pPr lvl="0"/>
            <a:r>
              <a:rPr lang="en-US" sz="2000" dirty="0" smtClean="0">
                <a:solidFill>
                  <a:schemeClr val="tx1">
                    <a:lumMod val="75000"/>
                    <a:lumOff val="25000"/>
                  </a:schemeClr>
                </a:solidFill>
                <a:latin typeface="Arial"/>
                <a:cs typeface="Arial"/>
              </a:rPr>
              <a:t>Notification devices that produce complex low frequency audible signals can be used to awaken those with mild to severe hearing loss.</a:t>
            </a:r>
          </a:p>
          <a:p>
            <a:pPr lvl="0"/>
            <a:r>
              <a:rPr lang="en-US" sz="2000" dirty="0" smtClean="0">
                <a:solidFill>
                  <a:schemeClr val="tx1">
                    <a:lumMod val="75000"/>
                    <a:lumOff val="25000"/>
                  </a:schemeClr>
                </a:solidFill>
                <a:latin typeface="Arial"/>
                <a:cs typeface="Arial"/>
              </a:rPr>
              <a:t>Consider installing smoke alarms that use flashing light or vibration if diminished hearing is a concern.</a:t>
            </a:r>
          </a:p>
          <a:p>
            <a:pPr lvl="0"/>
            <a:r>
              <a:rPr lang="en-US" sz="2000" dirty="0" smtClean="0">
                <a:solidFill>
                  <a:schemeClr val="tx1">
                    <a:lumMod val="75000"/>
                    <a:lumOff val="25000"/>
                  </a:schemeClr>
                </a:solidFill>
                <a:latin typeface="Arial"/>
                <a:cs typeface="Arial"/>
              </a:rPr>
              <a:t>Smoke alarms with high intensity strobes can be used to wake the deaf or others who have profound hearing loss.  </a:t>
            </a:r>
          </a:p>
          <a:p>
            <a:pPr lvl="0"/>
            <a:r>
              <a:rPr lang="en-US" sz="2000" dirty="0" smtClean="0">
                <a:solidFill>
                  <a:schemeClr val="tx1">
                    <a:lumMod val="75000"/>
                    <a:lumOff val="25000"/>
                  </a:schemeClr>
                </a:solidFill>
                <a:latin typeface="Arial"/>
                <a:cs typeface="Arial"/>
              </a:rPr>
              <a:t>Pillow or bed shakers are required to be used with strobes.</a:t>
            </a:r>
          </a:p>
        </p:txBody>
      </p:sp>
      <p:pic>
        <p:nvPicPr>
          <p:cNvPr id="5" name="Picture 4" descr="lin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4" name="Picture 3" descr="smokealarmold.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57600" y="5296916"/>
            <a:ext cx="1687664" cy="1561084"/>
          </a:xfrm>
          <a:prstGeom prst="rect">
            <a:avLst/>
          </a:prstGeom>
        </p:spPr>
      </p:pic>
      <p:pic>
        <p:nvPicPr>
          <p:cNvPr id="6" name="Picture 5"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223C63"/>
                </a:solidFill>
                <a:latin typeface="Arial"/>
                <a:cs typeface="Arial"/>
              </a:rPr>
              <a:t>Additional Resources</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533400" y="1371600"/>
            <a:ext cx="8229600" cy="4978559"/>
          </a:xfrm>
        </p:spPr>
        <p:txBody>
          <a:bodyPr>
            <a:normAutofit/>
          </a:bodyPr>
          <a:lstStyle/>
          <a:p>
            <a:pPr marL="0" indent="0" algn="ctr">
              <a:buNone/>
            </a:pPr>
            <a:r>
              <a:rPr lang="en-US" sz="2600" dirty="0" smtClean="0">
                <a:solidFill>
                  <a:schemeClr val="tx1">
                    <a:lumMod val="75000"/>
                    <a:lumOff val="25000"/>
                  </a:schemeClr>
                </a:solidFill>
                <a:latin typeface="Arial"/>
                <a:cs typeface="Arial"/>
              </a:rPr>
              <a:t>Visit </a:t>
            </a:r>
            <a:r>
              <a:rPr lang="en-US" sz="2600" dirty="0" smtClean="0">
                <a:solidFill>
                  <a:schemeClr val="tx2">
                    <a:lumMod val="60000"/>
                    <a:lumOff val="40000"/>
                  </a:schemeClr>
                </a:solidFill>
                <a:latin typeface="Arial"/>
                <a:cs typeface="Arial"/>
                <a:hlinkClick r:id="rId4"/>
              </a:rPr>
              <a:t>www.electrical-safety.org</a:t>
            </a:r>
            <a:r>
              <a:rPr lang="en-US" sz="2600" dirty="0" smtClean="0">
                <a:solidFill>
                  <a:schemeClr val="tx2">
                    <a:lumMod val="60000"/>
                    <a:lumOff val="40000"/>
                  </a:schemeClr>
                </a:solidFill>
                <a:latin typeface="Arial"/>
                <a:cs typeface="Arial"/>
              </a:rPr>
              <a:t> </a:t>
            </a:r>
            <a:r>
              <a:rPr lang="en-US" sz="2600" dirty="0" smtClean="0">
                <a:solidFill>
                  <a:schemeClr val="tx1">
                    <a:lumMod val="75000"/>
                    <a:lumOff val="25000"/>
                  </a:schemeClr>
                </a:solidFill>
                <a:latin typeface="Arial"/>
                <a:cs typeface="Arial"/>
              </a:rPr>
              <a:t>for access to all of ESFI’s free fire and electrical safety resources.</a:t>
            </a:r>
          </a:p>
          <a:p>
            <a:pPr algn="ctr">
              <a:buNone/>
            </a:pPr>
            <a:endParaRPr lang="en-US" sz="2600" dirty="0">
              <a:solidFill>
                <a:schemeClr val="tx1">
                  <a:lumMod val="75000"/>
                  <a:lumOff val="25000"/>
                </a:schemeClr>
              </a:solidFill>
              <a:latin typeface="Arial"/>
              <a:cs typeface="Arial"/>
            </a:endParaRPr>
          </a:p>
          <a:p>
            <a:pPr algn="ctr">
              <a:buNone/>
            </a:pPr>
            <a:endParaRPr lang="en-US" sz="2000" b="1" dirty="0" smtClean="0">
              <a:solidFill>
                <a:schemeClr val="tx1">
                  <a:lumMod val="75000"/>
                  <a:lumOff val="25000"/>
                </a:schemeClr>
              </a:solidFill>
              <a:latin typeface="Arial"/>
              <a:cs typeface="Arial"/>
            </a:endParaRPr>
          </a:p>
          <a:p>
            <a:pPr algn="ctr">
              <a:buNone/>
            </a:pPr>
            <a:endParaRPr lang="en-US" sz="2000" b="1" dirty="0">
              <a:solidFill>
                <a:schemeClr val="tx1">
                  <a:lumMod val="75000"/>
                  <a:lumOff val="25000"/>
                </a:schemeClr>
              </a:solidFill>
              <a:latin typeface="Arial"/>
              <a:cs typeface="Arial"/>
            </a:endParaRPr>
          </a:p>
          <a:p>
            <a:pPr algn="ctr">
              <a:buNone/>
            </a:pPr>
            <a:endParaRPr lang="en-US" sz="2000" b="1" dirty="0" smtClean="0">
              <a:solidFill>
                <a:schemeClr val="tx1">
                  <a:lumMod val="75000"/>
                  <a:lumOff val="25000"/>
                </a:schemeClr>
              </a:solidFill>
              <a:latin typeface="Arial"/>
              <a:cs typeface="Arial"/>
            </a:endParaRPr>
          </a:p>
          <a:p>
            <a:pPr algn="ctr">
              <a:buNone/>
            </a:pPr>
            <a:endParaRPr lang="en-US" sz="2000" b="1" dirty="0">
              <a:solidFill>
                <a:schemeClr val="tx1">
                  <a:lumMod val="75000"/>
                  <a:lumOff val="25000"/>
                </a:schemeClr>
              </a:solidFill>
              <a:latin typeface="Arial"/>
              <a:cs typeface="Arial"/>
            </a:endParaRPr>
          </a:p>
          <a:p>
            <a:pPr algn="ctr">
              <a:buNone/>
            </a:pPr>
            <a:endParaRPr lang="en-US" sz="2000" b="1" dirty="0" smtClean="0">
              <a:solidFill>
                <a:schemeClr val="tx1">
                  <a:lumMod val="75000"/>
                  <a:lumOff val="25000"/>
                </a:schemeClr>
              </a:solidFill>
              <a:latin typeface="Arial"/>
              <a:cs typeface="Arial"/>
            </a:endParaRPr>
          </a:p>
          <a:p>
            <a:pPr algn="ctr">
              <a:buNone/>
            </a:pPr>
            <a:r>
              <a:rPr lang="en-US" sz="2200" dirty="0" smtClean="0">
                <a:solidFill>
                  <a:schemeClr val="tx1">
                    <a:lumMod val="75000"/>
                    <a:lumOff val="25000"/>
                  </a:schemeClr>
                </a:solidFill>
                <a:latin typeface="Arial"/>
                <a:cs typeface="Arial"/>
              </a:rPr>
              <a:t>Electrical Safety Foundation International</a:t>
            </a:r>
          </a:p>
          <a:p>
            <a:pPr algn="ctr">
              <a:buNone/>
            </a:pPr>
            <a:r>
              <a:rPr lang="en-US" sz="2200" dirty="0" smtClean="0">
                <a:solidFill>
                  <a:schemeClr val="tx1">
                    <a:lumMod val="75000"/>
                    <a:lumOff val="25000"/>
                  </a:schemeClr>
                </a:solidFill>
                <a:latin typeface="Arial"/>
                <a:cs typeface="Arial"/>
              </a:rPr>
              <a:t>(703) 841-3229</a:t>
            </a:r>
          </a:p>
          <a:p>
            <a:pPr algn="ctr">
              <a:buNone/>
            </a:pPr>
            <a:r>
              <a:rPr lang="en-US" sz="2200" dirty="0" smtClean="0">
                <a:solidFill>
                  <a:schemeClr val="tx1">
                    <a:lumMod val="75000"/>
                    <a:lumOff val="25000"/>
                  </a:schemeClr>
                </a:solidFill>
                <a:latin typeface="Arial"/>
                <a:cs typeface="Arial"/>
                <a:hlinkClick r:id="rId5"/>
              </a:rPr>
              <a:t>info@esfi.org</a:t>
            </a:r>
            <a:endParaRPr lang="en-US" sz="2200" dirty="0" smtClean="0">
              <a:solidFill>
                <a:schemeClr val="tx1">
                  <a:lumMod val="75000"/>
                  <a:lumOff val="25000"/>
                </a:schemeClr>
              </a:solidFill>
              <a:latin typeface="Arial"/>
              <a:cs typeface="Arial"/>
            </a:endParaRPr>
          </a:p>
          <a:p>
            <a:pPr algn="ctr">
              <a:buNone/>
            </a:pPr>
            <a:endParaRPr lang="en-US" dirty="0" smtClean="0"/>
          </a:p>
          <a:p>
            <a:pPr>
              <a:buNone/>
            </a:pPr>
            <a:endParaRPr lang="en-US" dirty="0"/>
          </a:p>
        </p:txBody>
      </p:sp>
      <p:pic>
        <p:nvPicPr>
          <p:cNvPr id="5" name="Picture 4" descr="line.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6" name="Picture 5" descr="ESFI.png"/>
          <p:cNvPicPr>
            <a:picLocks noChangeAspect="1"/>
          </p:cNvPicPr>
          <p:nvPr/>
        </p:nvPicPr>
        <p:blipFill>
          <a:blip r:embed="rId7">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013324" y="2362200"/>
            <a:ext cx="3193552" cy="1978942"/>
          </a:xfrm>
          <a:prstGeom prst="rect">
            <a:avLst/>
          </a:prstGeom>
        </p:spPr>
      </p:pic>
      <p:pic>
        <p:nvPicPr>
          <p:cNvPr id="7" name="Picture 6" descr="FP&amp;S_Logo_Transparent.png"/>
          <p:cNvPicPr>
            <a:picLocks noChangeAspect="1"/>
          </p:cNvPicPr>
          <p:nvPr/>
        </p:nvPicPr>
        <p:blipFill>
          <a:blip r:embed="rId8"/>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223C63"/>
                </a:solidFill>
                <a:latin typeface="Arial"/>
                <a:cs typeface="Arial"/>
              </a:rPr>
              <a:t>Who is ESFI?</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457200" y="1371600"/>
            <a:ext cx="8229600" cy="4525963"/>
          </a:xfrm>
        </p:spPr>
        <p:txBody>
          <a:bodyPr>
            <a:normAutofit/>
          </a:bodyPr>
          <a:lstStyle/>
          <a:p>
            <a:r>
              <a:rPr lang="en-US" sz="2800" dirty="0" smtClean="0">
                <a:solidFill>
                  <a:schemeClr val="tx1">
                    <a:lumMod val="75000"/>
                    <a:lumOff val="25000"/>
                  </a:schemeClr>
                </a:solidFill>
                <a:latin typeface="Arial"/>
                <a:cs typeface="Arial"/>
              </a:rPr>
              <a:t>The premier non-profit organization dedicated exclusively to promoting electrical safety through education, awareness and advocacy.</a:t>
            </a:r>
          </a:p>
          <a:p>
            <a:endParaRPr lang="en-US" sz="2800" dirty="0" smtClean="0">
              <a:solidFill>
                <a:schemeClr val="tx1">
                  <a:lumMod val="75000"/>
                  <a:lumOff val="25000"/>
                </a:schemeClr>
              </a:solidFill>
              <a:latin typeface="Arial"/>
              <a:cs typeface="Arial"/>
            </a:endParaRPr>
          </a:p>
          <a:p>
            <a:r>
              <a:rPr lang="en-US" sz="2800" dirty="0" smtClean="0">
                <a:solidFill>
                  <a:schemeClr val="tx1">
                    <a:lumMod val="75000"/>
                    <a:lumOff val="25000"/>
                  </a:schemeClr>
                </a:solidFill>
                <a:latin typeface="Arial"/>
                <a:cs typeface="Arial"/>
              </a:rPr>
              <a:t>Awarded a </a:t>
            </a:r>
            <a:r>
              <a:rPr lang="en-US" sz="2800" dirty="0" smtClean="0">
                <a:solidFill>
                  <a:schemeClr val="tx1">
                    <a:lumMod val="75000"/>
                    <a:lumOff val="25000"/>
                  </a:schemeClr>
                </a:solidFill>
                <a:latin typeface="Arial"/>
                <a:cs typeface="Arial"/>
              </a:rPr>
              <a:t>2011 </a:t>
            </a:r>
            <a:r>
              <a:rPr lang="en-US" sz="2800" dirty="0" smtClean="0">
                <a:solidFill>
                  <a:schemeClr val="tx1">
                    <a:lumMod val="75000"/>
                    <a:lumOff val="25000"/>
                  </a:schemeClr>
                </a:solidFill>
                <a:latin typeface="Arial"/>
                <a:cs typeface="Arial"/>
              </a:rPr>
              <a:t>Fire Prevention and Safety (FP&amp;S) Grant from </a:t>
            </a:r>
            <a:r>
              <a:rPr lang="en-US" sz="2800" dirty="0" smtClean="0">
                <a:solidFill>
                  <a:schemeClr val="tx1">
                    <a:lumMod val="75000"/>
                    <a:lumOff val="25000"/>
                  </a:schemeClr>
                </a:solidFill>
                <a:latin typeface="Arial"/>
                <a:cs typeface="Arial"/>
                <a:hlinkClick r:id="rId3"/>
              </a:rPr>
              <a:t>DHS/FEMA </a:t>
            </a:r>
            <a:r>
              <a:rPr lang="en-US" sz="2800" dirty="0" smtClean="0">
                <a:solidFill>
                  <a:schemeClr val="tx1">
                    <a:lumMod val="75000"/>
                    <a:lumOff val="25000"/>
                  </a:schemeClr>
                </a:solidFill>
                <a:latin typeface="Arial"/>
                <a:cs typeface="Arial"/>
              </a:rPr>
              <a:t>to develop fire safety resources for</a:t>
            </a:r>
            <a:r>
              <a:rPr lang="en-US" sz="2800" dirty="0" smtClean="0">
                <a:solidFill>
                  <a:schemeClr val="tx1">
                    <a:lumMod val="75000"/>
                    <a:lumOff val="25000"/>
                  </a:schemeClr>
                </a:solidFill>
                <a:latin typeface="Arial"/>
                <a:cs typeface="Arial"/>
              </a:rPr>
              <a:t> specific at</a:t>
            </a:r>
            <a:r>
              <a:rPr lang="en-US" sz="2800" dirty="0" smtClean="0">
                <a:solidFill>
                  <a:schemeClr val="tx1">
                    <a:lumMod val="75000"/>
                    <a:lumOff val="25000"/>
                  </a:schemeClr>
                </a:solidFill>
                <a:latin typeface="Arial"/>
                <a:cs typeface="Arial"/>
              </a:rPr>
              <a:t>-risk </a:t>
            </a:r>
            <a:r>
              <a:rPr lang="en-US" sz="2800" dirty="0" smtClean="0">
                <a:solidFill>
                  <a:schemeClr val="tx1">
                    <a:lumMod val="75000"/>
                    <a:lumOff val="25000"/>
                  </a:schemeClr>
                </a:solidFill>
                <a:latin typeface="Arial"/>
                <a:cs typeface="Arial"/>
              </a:rPr>
              <a:t>populations, including older </a:t>
            </a:r>
            <a:r>
              <a:rPr lang="en-US" sz="2800" dirty="0" smtClean="0">
                <a:solidFill>
                  <a:schemeClr val="tx1">
                    <a:lumMod val="75000"/>
                    <a:lumOff val="25000"/>
                  </a:schemeClr>
                </a:solidFill>
                <a:latin typeface="Arial"/>
                <a:cs typeface="Arial"/>
              </a:rPr>
              <a:t>adults (ages 65+)</a:t>
            </a:r>
            <a:r>
              <a:rPr lang="en-US" sz="2800" dirty="0" smtClean="0">
                <a:solidFill>
                  <a:schemeClr val="tx1">
                    <a:lumMod val="75000"/>
                    <a:lumOff val="25000"/>
                  </a:schemeClr>
                </a:solidFill>
                <a:latin typeface="Arial"/>
                <a:cs typeface="Arial"/>
              </a:rPr>
              <a:t>.</a:t>
            </a:r>
            <a:endParaRPr lang="en-US" sz="2800" dirty="0">
              <a:solidFill>
                <a:schemeClr val="tx1">
                  <a:lumMod val="75000"/>
                  <a:lumOff val="25000"/>
                </a:schemeClr>
              </a:solidFill>
              <a:latin typeface="Arial"/>
              <a:cs typeface="Arial"/>
            </a:endParaRPr>
          </a:p>
        </p:txBody>
      </p:sp>
      <p:pic>
        <p:nvPicPr>
          <p:cNvPr id="4" name="Picture 3" descr="ESFI.png">
            <a:hlinkClick r:id="rId4"/>
          </p:cNvPr>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352800" y="5105400"/>
            <a:ext cx="2209800" cy="1369342"/>
          </a:xfrm>
          <a:prstGeom prst="rect">
            <a:avLst/>
          </a:prstGeom>
        </p:spPr>
      </p:pic>
      <p:pic>
        <p:nvPicPr>
          <p:cNvPr id="6" name="Picture 5" descr="line.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7" name="Picture 6" descr="FP&amp;S_Logo_Transparent.png"/>
          <p:cNvPicPr>
            <a:picLocks noChangeAspect="1"/>
          </p:cNvPicPr>
          <p:nvPr/>
        </p:nvPicPr>
        <p:blipFill>
          <a:blip r:embed="rId7"/>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solidFill>
                  <a:srgbClr val="223C63"/>
                </a:solidFill>
                <a:latin typeface="Arial"/>
                <a:cs typeface="Arial"/>
              </a:rPr>
              <a:t>Why is Fire Safety Important?</a:t>
            </a:r>
            <a:endParaRPr lang="en-US" sz="3600" b="1" dirty="0">
              <a:solidFill>
                <a:srgbClr val="223C63"/>
              </a:solidFill>
              <a:latin typeface="Arial"/>
              <a:cs typeface="Arial"/>
            </a:endParaRPr>
          </a:p>
        </p:txBody>
      </p:sp>
      <p:sp>
        <p:nvSpPr>
          <p:cNvPr id="3" name="Content Placeholder 2"/>
          <p:cNvSpPr>
            <a:spLocks noGrp="1"/>
          </p:cNvSpPr>
          <p:nvPr>
            <p:ph idx="1"/>
          </p:nvPr>
        </p:nvSpPr>
        <p:spPr>
          <a:xfrm>
            <a:off x="457200" y="1295400"/>
            <a:ext cx="8229600" cy="4525963"/>
          </a:xfrm>
        </p:spPr>
        <p:txBody>
          <a:bodyPr>
            <a:normAutofit/>
          </a:bodyPr>
          <a:lstStyle/>
          <a:p>
            <a:r>
              <a:rPr lang="en-US" sz="2000" dirty="0" smtClean="0">
                <a:solidFill>
                  <a:schemeClr val="tx1">
                    <a:lumMod val="75000"/>
                    <a:lumOff val="25000"/>
                  </a:schemeClr>
                </a:solidFill>
                <a:latin typeface="Arial"/>
                <a:cs typeface="Arial"/>
              </a:rPr>
              <a:t>Fires happen </a:t>
            </a:r>
            <a:r>
              <a:rPr lang="en-US" sz="2000" i="1" dirty="0" smtClean="0">
                <a:solidFill>
                  <a:schemeClr val="tx1">
                    <a:lumMod val="75000"/>
                    <a:lumOff val="25000"/>
                  </a:schemeClr>
                </a:solidFill>
                <a:latin typeface="Arial"/>
                <a:cs typeface="Arial"/>
              </a:rPr>
              <a:t>every day </a:t>
            </a:r>
            <a:r>
              <a:rPr lang="en-US" sz="2000" dirty="0" smtClean="0">
                <a:solidFill>
                  <a:schemeClr val="tx1">
                    <a:lumMod val="75000"/>
                    <a:lumOff val="25000"/>
                  </a:schemeClr>
                </a:solidFill>
                <a:latin typeface="Arial"/>
                <a:cs typeface="Arial"/>
              </a:rPr>
              <a:t>and the toll they take on our lives is </a:t>
            </a:r>
            <a:r>
              <a:rPr lang="en-US" sz="2000" i="1" dirty="0" smtClean="0">
                <a:solidFill>
                  <a:schemeClr val="tx1">
                    <a:lumMod val="75000"/>
                    <a:lumOff val="25000"/>
                  </a:schemeClr>
                </a:solidFill>
                <a:latin typeface="Arial"/>
                <a:cs typeface="Arial"/>
              </a:rPr>
              <a:t>boundless</a:t>
            </a:r>
          </a:p>
          <a:p>
            <a:r>
              <a:rPr lang="en-US" sz="2000" dirty="0" smtClean="0">
                <a:solidFill>
                  <a:schemeClr val="tx1">
                    <a:lumMod val="75000"/>
                    <a:lumOff val="25000"/>
                  </a:schemeClr>
                </a:solidFill>
                <a:latin typeface="Arial"/>
                <a:cs typeface="Arial"/>
              </a:rPr>
              <a:t>Every </a:t>
            </a:r>
            <a:r>
              <a:rPr lang="en-US" sz="2000" i="1" dirty="0" smtClean="0">
                <a:solidFill>
                  <a:schemeClr val="tx1">
                    <a:lumMod val="75000"/>
                    <a:lumOff val="25000"/>
                  </a:schemeClr>
                </a:solidFill>
                <a:latin typeface="Arial"/>
                <a:cs typeface="Arial"/>
              </a:rPr>
              <a:t>24 seconds </a:t>
            </a:r>
            <a:r>
              <a:rPr lang="en-US" sz="2000" dirty="0" smtClean="0">
                <a:solidFill>
                  <a:schemeClr val="tx1">
                    <a:lumMod val="75000"/>
                    <a:lumOff val="25000"/>
                  </a:schemeClr>
                </a:solidFill>
                <a:latin typeface="Arial"/>
                <a:cs typeface="Arial"/>
              </a:rPr>
              <a:t>a fire department responds to a fire</a:t>
            </a:r>
          </a:p>
          <a:p>
            <a:r>
              <a:rPr lang="en-US" sz="2000" dirty="0" smtClean="0">
                <a:solidFill>
                  <a:schemeClr val="tx1">
                    <a:lumMod val="75000"/>
                    <a:lumOff val="25000"/>
                  </a:schemeClr>
                </a:solidFill>
                <a:latin typeface="Arial"/>
                <a:cs typeface="Arial"/>
              </a:rPr>
              <a:t>Every </a:t>
            </a:r>
            <a:r>
              <a:rPr lang="en-US" sz="2000" i="1" dirty="0" smtClean="0">
                <a:solidFill>
                  <a:schemeClr val="tx1">
                    <a:lumMod val="75000"/>
                    <a:lumOff val="25000"/>
                  </a:schemeClr>
                </a:solidFill>
                <a:latin typeface="Arial"/>
                <a:cs typeface="Arial"/>
              </a:rPr>
              <a:t>65 seconds</a:t>
            </a:r>
            <a:r>
              <a:rPr lang="en-US" sz="2000" dirty="0" smtClean="0">
                <a:solidFill>
                  <a:schemeClr val="tx1">
                    <a:lumMod val="75000"/>
                    <a:lumOff val="25000"/>
                  </a:schemeClr>
                </a:solidFill>
                <a:latin typeface="Arial"/>
                <a:cs typeface="Arial"/>
              </a:rPr>
              <a:t>, a fire occurs in a structure, and</a:t>
            </a:r>
            <a:r>
              <a:rPr lang="en-US" sz="2000" dirty="0" smtClean="0">
                <a:solidFill>
                  <a:schemeClr val="tx1">
                    <a:lumMod val="75000"/>
                    <a:lumOff val="25000"/>
                  </a:schemeClr>
                </a:solidFill>
                <a:latin typeface="Arial"/>
                <a:cs typeface="Arial"/>
              </a:rPr>
              <a:t> a residential fire </a:t>
            </a:r>
            <a:r>
              <a:rPr lang="en-US" sz="2000" dirty="0" smtClean="0">
                <a:solidFill>
                  <a:schemeClr val="tx1">
                    <a:lumMod val="75000"/>
                    <a:lumOff val="25000"/>
                  </a:schemeClr>
                </a:solidFill>
                <a:latin typeface="Arial"/>
                <a:cs typeface="Arial"/>
              </a:rPr>
              <a:t>strikes every </a:t>
            </a:r>
            <a:r>
              <a:rPr lang="en-US" sz="2000" i="1" dirty="0" smtClean="0">
                <a:solidFill>
                  <a:schemeClr val="tx1">
                    <a:lumMod val="75000"/>
                    <a:lumOff val="25000"/>
                  </a:schemeClr>
                </a:solidFill>
                <a:latin typeface="Arial"/>
                <a:cs typeface="Arial"/>
              </a:rPr>
              <a:t>85 </a:t>
            </a:r>
            <a:r>
              <a:rPr lang="en-US" sz="2000" i="1" dirty="0" smtClean="0">
                <a:solidFill>
                  <a:schemeClr val="tx1">
                    <a:lumMod val="75000"/>
                    <a:lumOff val="25000"/>
                  </a:schemeClr>
                </a:solidFill>
                <a:latin typeface="Arial"/>
                <a:cs typeface="Arial"/>
              </a:rPr>
              <a:t>seconds</a:t>
            </a:r>
            <a:endParaRPr lang="en-US" sz="2000" dirty="0" smtClean="0">
              <a:solidFill>
                <a:schemeClr val="tx1">
                  <a:lumMod val="75000"/>
                  <a:lumOff val="25000"/>
                </a:schemeClr>
              </a:solidFill>
              <a:latin typeface="Arial"/>
              <a:cs typeface="Arial"/>
            </a:endParaRPr>
          </a:p>
          <a:p>
            <a:r>
              <a:rPr lang="en-US" sz="2000" dirty="0" smtClean="0">
                <a:solidFill>
                  <a:schemeClr val="tx1">
                    <a:lumMod val="75000"/>
                    <a:lumOff val="25000"/>
                  </a:schemeClr>
                </a:solidFill>
                <a:latin typeface="Arial"/>
                <a:cs typeface="Arial"/>
              </a:rPr>
              <a:t>A fire claims a civilian life every </a:t>
            </a:r>
            <a:r>
              <a:rPr lang="en-US" sz="2000" i="1" dirty="0" smtClean="0">
                <a:solidFill>
                  <a:schemeClr val="tx1">
                    <a:lumMod val="75000"/>
                    <a:lumOff val="25000"/>
                  </a:schemeClr>
                </a:solidFill>
                <a:latin typeface="Arial"/>
                <a:cs typeface="Arial"/>
              </a:rPr>
              <a:t>2 hours and 49 minutes </a:t>
            </a:r>
            <a:r>
              <a:rPr lang="en-US" sz="2000" dirty="0" smtClean="0">
                <a:solidFill>
                  <a:schemeClr val="tx1">
                    <a:lumMod val="75000"/>
                    <a:lumOff val="25000"/>
                  </a:schemeClr>
                </a:solidFill>
                <a:latin typeface="Arial"/>
                <a:cs typeface="Arial"/>
              </a:rPr>
              <a:t>and results in a civilian injury every </a:t>
            </a:r>
            <a:r>
              <a:rPr lang="en-US" sz="2000" i="1" dirty="0" smtClean="0">
                <a:solidFill>
                  <a:schemeClr val="tx1">
                    <a:lumMod val="75000"/>
                    <a:lumOff val="25000"/>
                  </a:schemeClr>
                </a:solidFill>
                <a:latin typeface="Arial"/>
                <a:cs typeface="Arial"/>
              </a:rPr>
              <a:t>30 minutes</a:t>
            </a:r>
          </a:p>
          <a:p>
            <a:r>
              <a:rPr lang="en-US" sz="2000" i="1" dirty="0" smtClean="0">
                <a:solidFill>
                  <a:schemeClr val="tx1">
                    <a:lumMod val="75000"/>
                    <a:lumOff val="25000"/>
                  </a:schemeClr>
                </a:solidFill>
                <a:latin typeface="Arial"/>
                <a:cs typeface="Arial"/>
              </a:rPr>
              <a:t>62%</a:t>
            </a:r>
            <a:r>
              <a:rPr lang="en-US" sz="2000" dirty="0" smtClean="0">
                <a:solidFill>
                  <a:schemeClr val="tx1">
                    <a:lumMod val="75000"/>
                    <a:lumOff val="25000"/>
                  </a:schemeClr>
                </a:solidFill>
                <a:latin typeface="Arial"/>
                <a:cs typeface="Arial"/>
              </a:rPr>
              <a:t> of home fire deaths occur in homes with either no smoke alarms or no working smoke alarms.</a:t>
            </a:r>
            <a:endParaRPr lang="en-US" sz="2000" dirty="0">
              <a:solidFill>
                <a:schemeClr val="tx1">
                  <a:lumMod val="75000"/>
                  <a:lumOff val="25000"/>
                </a:schemeClr>
              </a:solidFill>
              <a:latin typeface="Arial"/>
              <a:cs typeface="Arial"/>
            </a:endParaRPr>
          </a:p>
        </p:txBody>
      </p:sp>
      <p:pic>
        <p:nvPicPr>
          <p:cNvPr id="4" name="Picture 3" descr="fir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0" y="5099050"/>
            <a:ext cx="1517374" cy="1454150"/>
          </a:xfrm>
          <a:prstGeom prst="rect">
            <a:avLst/>
          </a:prstGeom>
        </p:spPr>
      </p:pic>
      <p:pic>
        <p:nvPicPr>
          <p:cNvPr id="6" name="Picture 5" descr="lin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7" name="Picture 6"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1143000"/>
          </a:xfrm>
        </p:spPr>
        <p:txBody>
          <a:bodyPr>
            <a:normAutofit fontScale="90000"/>
          </a:bodyPr>
          <a:lstStyle/>
          <a:p>
            <a:r>
              <a:rPr lang="en-US" b="1" dirty="0" smtClean="0">
                <a:solidFill>
                  <a:srgbClr val="223C63"/>
                </a:solidFill>
                <a:latin typeface="Arial"/>
                <a:cs typeface="Arial"/>
              </a:rPr>
              <a:t>Leading </a:t>
            </a:r>
            <a:r>
              <a:rPr lang="en-US" b="1" dirty="0" smtClean="0">
                <a:solidFill>
                  <a:srgbClr val="223C63"/>
                </a:solidFill>
                <a:latin typeface="Arial"/>
                <a:cs typeface="Arial"/>
              </a:rPr>
              <a:t>Causes of Home Fires</a:t>
            </a:r>
            <a:br>
              <a:rPr lang="en-US" b="1" dirty="0" smtClean="0">
                <a:solidFill>
                  <a:srgbClr val="223C63"/>
                </a:solidFill>
                <a:latin typeface="Arial"/>
                <a:cs typeface="Arial"/>
              </a:rPr>
            </a:br>
            <a:endParaRPr lang="en-US" b="1" dirty="0">
              <a:solidFill>
                <a:srgbClr val="223C63"/>
              </a:solidFill>
              <a:latin typeface="Arial"/>
              <a:cs typeface="Arial"/>
            </a:endParaRPr>
          </a:p>
        </p:txBody>
      </p:sp>
      <p:sp>
        <p:nvSpPr>
          <p:cNvPr id="3" name="Content Placeholder 2"/>
          <p:cNvSpPr>
            <a:spLocks noGrp="1"/>
          </p:cNvSpPr>
          <p:nvPr>
            <p:ph idx="1"/>
          </p:nvPr>
        </p:nvSpPr>
        <p:spPr>
          <a:xfrm>
            <a:off x="457200" y="1189037"/>
            <a:ext cx="8229600" cy="4525963"/>
          </a:xfrm>
        </p:spPr>
        <p:txBody>
          <a:bodyPr>
            <a:normAutofit/>
          </a:bodyPr>
          <a:lstStyle/>
          <a:p>
            <a:pPr>
              <a:lnSpc>
                <a:spcPct val="110000"/>
              </a:lnSpc>
            </a:pPr>
            <a:r>
              <a:rPr lang="en-US" sz="1600" dirty="0" smtClean="0">
                <a:solidFill>
                  <a:schemeClr val="tx1">
                    <a:lumMod val="75000"/>
                    <a:lumOff val="25000"/>
                  </a:schemeClr>
                </a:solidFill>
                <a:latin typeface="Arial"/>
                <a:cs typeface="Arial"/>
              </a:rPr>
              <a:t>Cooking:</a:t>
            </a:r>
          </a:p>
          <a:p>
            <a:pPr lvl="1">
              <a:lnSpc>
                <a:spcPct val="110000"/>
              </a:lnSpc>
            </a:pPr>
            <a:r>
              <a:rPr lang="en-US" sz="1600" dirty="0" smtClean="0">
                <a:solidFill>
                  <a:schemeClr val="tx1">
                    <a:lumMod val="75000"/>
                    <a:lumOff val="25000"/>
                  </a:schemeClr>
                </a:solidFill>
                <a:latin typeface="Arial"/>
                <a:cs typeface="Arial"/>
              </a:rPr>
              <a:t>U.S. fire departments respond to an average of 155,400 cooking fires per year.</a:t>
            </a:r>
          </a:p>
          <a:p>
            <a:pPr lvl="1">
              <a:lnSpc>
                <a:spcPct val="110000"/>
              </a:lnSpc>
              <a:spcAft>
                <a:spcPts val="600"/>
              </a:spcAft>
            </a:pPr>
            <a:r>
              <a:rPr lang="en-US" sz="1600" dirty="0" smtClean="0">
                <a:solidFill>
                  <a:schemeClr val="tx1">
                    <a:lumMod val="75000"/>
                    <a:lumOff val="25000"/>
                  </a:schemeClr>
                </a:solidFill>
                <a:latin typeface="Arial"/>
                <a:cs typeface="Arial"/>
              </a:rPr>
              <a:t>Unattended cooking is the leading cause of cooking fires</a:t>
            </a:r>
          </a:p>
          <a:p>
            <a:pPr>
              <a:lnSpc>
                <a:spcPct val="110000"/>
              </a:lnSpc>
            </a:pPr>
            <a:r>
              <a:rPr lang="en-US" sz="1600" dirty="0" smtClean="0">
                <a:solidFill>
                  <a:schemeClr val="tx1">
                    <a:lumMod val="75000"/>
                    <a:lumOff val="25000"/>
                  </a:schemeClr>
                </a:solidFill>
                <a:latin typeface="Arial"/>
                <a:cs typeface="Arial"/>
              </a:rPr>
              <a:t>Heating Equipment:</a:t>
            </a:r>
          </a:p>
          <a:p>
            <a:pPr lvl="1">
              <a:lnSpc>
                <a:spcPct val="110000"/>
              </a:lnSpc>
            </a:pPr>
            <a:r>
              <a:rPr lang="en-US" sz="1600" dirty="0" smtClean="0">
                <a:solidFill>
                  <a:schemeClr val="tx1">
                    <a:lumMod val="75000"/>
                    <a:lumOff val="25000"/>
                  </a:schemeClr>
                </a:solidFill>
                <a:latin typeface="Arial"/>
                <a:cs typeface="Arial"/>
              </a:rPr>
              <a:t>In 2010, heating equipment was the second leading cause of home fires and home fire deaths.  </a:t>
            </a:r>
          </a:p>
          <a:p>
            <a:pPr lvl="1">
              <a:lnSpc>
                <a:spcPct val="110000"/>
              </a:lnSpc>
              <a:spcAft>
                <a:spcPts val="600"/>
              </a:spcAft>
            </a:pPr>
            <a:r>
              <a:rPr lang="en-US" sz="1600" dirty="0" smtClean="0">
                <a:solidFill>
                  <a:schemeClr val="tx1">
                    <a:lumMod val="75000"/>
                    <a:lumOff val="25000"/>
                  </a:schemeClr>
                </a:solidFill>
                <a:latin typeface="Arial"/>
                <a:cs typeface="Arial"/>
              </a:rPr>
              <a:t>Space heaters result in far more fires and losses than central heating devices.</a:t>
            </a:r>
          </a:p>
          <a:p>
            <a:pPr>
              <a:lnSpc>
                <a:spcPct val="110000"/>
              </a:lnSpc>
            </a:pPr>
            <a:r>
              <a:rPr lang="en-US" sz="1600" dirty="0" smtClean="0">
                <a:solidFill>
                  <a:schemeClr val="tx1">
                    <a:lumMod val="75000"/>
                    <a:lumOff val="25000"/>
                  </a:schemeClr>
                </a:solidFill>
                <a:latin typeface="Arial"/>
                <a:cs typeface="Arial"/>
              </a:rPr>
              <a:t>Electrical Equipment and Distribution System:</a:t>
            </a:r>
          </a:p>
          <a:p>
            <a:pPr lvl="1">
              <a:lnSpc>
                <a:spcPct val="110000"/>
              </a:lnSpc>
            </a:pPr>
            <a:r>
              <a:rPr lang="en-US" sz="1600" dirty="0" smtClean="0">
                <a:solidFill>
                  <a:schemeClr val="tx1">
                    <a:lumMod val="75000"/>
                    <a:lumOff val="25000"/>
                  </a:schemeClr>
                </a:solidFill>
                <a:latin typeface="Arial"/>
                <a:cs typeface="Arial"/>
              </a:rPr>
              <a:t>In 2005-2009,</a:t>
            </a:r>
            <a:r>
              <a:rPr lang="en-US" sz="1600" dirty="0" smtClean="0">
                <a:solidFill>
                  <a:schemeClr val="tx1">
                    <a:lumMod val="75000"/>
                    <a:lumOff val="25000"/>
                  </a:schemeClr>
                </a:solidFill>
                <a:latin typeface="Arial"/>
                <a:cs typeface="Arial"/>
              </a:rPr>
              <a:t> electrical </a:t>
            </a:r>
            <a:r>
              <a:rPr lang="en-US" sz="1600" dirty="0" smtClean="0">
                <a:solidFill>
                  <a:schemeClr val="tx1">
                    <a:lumMod val="75000"/>
                    <a:lumOff val="25000"/>
                  </a:schemeClr>
                </a:solidFill>
                <a:latin typeface="Arial"/>
                <a:cs typeface="Arial"/>
              </a:rPr>
              <a:t>fires represented 13% </a:t>
            </a:r>
            <a:r>
              <a:rPr lang="en-US" sz="1600" dirty="0" smtClean="0">
                <a:solidFill>
                  <a:schemeClr val="tx1">
                    <a:lumMod val="75000"/>
                    <a:lumOff val="25000"/>
                  </a:schemeClr>
                </a:solidFill>
                <a:latin typeface="Arial"/>
                <a:cs typeface="Arial"/>
              </a:rPr>
              <a:t>of</a:t>
            </a:r>
            <a:r>
              <a:rPr lang="en-US" sz="1600" dirty="0" smtClean="0">
                <a:solidFill>
                  <a:schemeClr val="tx1">
                    <a:lumMod val="75000"/>
                    <a:lumOff val="25000"/>
                  </a:schemeClr>
                </a:solidFill>
                <a:latin typeface="Arial"/>
                <a:cs typeface="Arial"/>
              </a:rPr>
              <a:t> all </a:t>
            </a:r>
            <a:r>
              <a:rPr lang="en-US" sz="1600" dirty="0" smtClean="0">
                <a:solidFill>
                  <a:schemeClr val="tx1">
                    <a:lumMod val="75000"/>
                    <a:lumOff val="25000"/>
                  </a:schemeClr>
                </a:solidFill>
                <a:latin typeface="Arial"/>
                <a:cs typeface="Arial"/>
              </a:rPr>
              <a:t>home </a:t>
            </a:r>
            <a:r>
              <a:rPr lang="en-US" sz="1600" dirty="0" smtClean="0">
                <a:solidFill>
                  <a:schemeClr val="tx1">
                    <a:lumMod val="75000"/>
                    <a:lumOff val="25000"/>
                  </a:schemeClr>
                </a:solidFill>
                <a:latin typeface="Arial"/>
                <a:cs typeface="Arial"/>
              </a:rPr>
              <a:t>fires and 17% of associated fire deaths.</a:t>
            </a:r>
          </a:p>
          <a:p>
            <a:pPr lvl="1">
              <a:lnSpc>
                <a:spcPct val="110000"/>
              </a:lnSpc>
            </a:pPr>
            <a:r>
              <a:rPr lang="en-US" sz="1600" dirty="0" smtClean="0">
                <a:solidFill>
                  <a:schemeClr val="tx1">
                    <a:lumMod val="75000"/>
                    <a:lumOff val="25000"/>
                  </a:schemeClr>
                </a:solidFill>
                <a:latin typeface="Arial"/>
                <a:cs typeface="Arial"/>
              </a:rPr>
              <a:t>In 2009 alone, 44,800 home fires involved some type of electrical failure or malfunction.  These fires resulted in 472 deaths and 1,500 injuries.</a:t>
            </a:r>
          </a:p>
          <a:p>
            <a:pPr>
              <a:buNone/>
            </a:pPr>
            <a:endParaRPr lang="en-US" sz="1600" dirty="0">
              <a:solidFill>
                <a:schemeClr val="tx1">
                  <a:lumMod val="75000"/>
                  <a:lumOff val="25000"/>
                </a:schemeClr>
              </a:solidFill>
              <a:latin typeface="Arial"/>
              <a:cs typeface="Arial"/>
            </a:endParaRPr>
          </a:p>
        </p:txBody>
      </p:sp>
      <p:pic>
        <p:nvPicPr>
          <p:cNvPr id="5" name="Picture 4" descr="lin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6" name="Picture 5" descr="fir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810000" y="5099050"/>
            <a:ext cx="1517374" cy="1454150"/>
          </a:xfrm>
          <a:prstGeom prst="rect">
            <a:avLst/>
          </a:prstGeom>
        </p:spPr>
      </p:pic>
      <p:pic>
        <p:nvPicPr>
          <p:cNvPr id="7" name="Picture 6"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3600" b="1" dirty="0" smtClean="0">
                <a:solidFill>
                  <a:srgbClr val="223C63"/>
                </a:solidFill>
                <a:latin typeface="Arial"/>
                <a:cs typeface="Arial"/>
              </a:rPr>
              <a:t>How Does Fire Affect Older Adults?</a:t>
            </a:r>
            <a:endParaRPr lang="en-US" sz="3600" b="1" dirty="0">
              <a:solidFill>
                <a:srgbClr val="223C63"/>
              </a:solidFill>
              <a:latin typeface="Arial"/>
              <a:cs typeface="Arial"/>
            </a:endParaRPr>
          </a:p>
        </p:txBody>
      </p:sp>
      <p:sp>
        <p:nvSpPr>
          <p:cNvPr id="3" name="Content Placeholder 2"/>
          <p:cNvSpPr>
            <a:spLocks noGrp="1"/>
          </p:cNvSpPr>
          <p:nvPr>
            <p:ph idx="1"/>
          </p:nvPr>
        </p:nvSpPr>
        <p:spPr>
          <a:xfrm>
            <a:off x="457200" y="1219200"/>
            <a:ext cx="8077200" cy="1219199"/>
          </a:xfrm>
        </p:spPr>
        <p:txBody>
          <a:bodyPr>
            <a:noAutofit/>
          </a:bodyPr>
          <a:lstStyle/>
          <a:p>
            <a:pPr>
              <a:lnSpc>
                <a:spcPct val="110000"/>
              </a:lnSpc>
            </a:pPr>
            <a:r>
              <a:rPr lang="en-US" sz="1900" dirty="0" smtClean="0">
                <a:solidFill>
                  <a:schemeClr val="tx1">
                    <a:lumMod val="75000"/>
                    <a:lumOff val="25000"/>
                  </a:schemeClr>
                </a:solidFill>
                <a:latin typeface="Arial"/>
                <a:cs typeface="Arial"/>
              </a:rPr>
              <a:t>Adults over 65 have the </a:t>
            </a:r>
            <a:r>
              <a:rPr lang="en-US" sz="1900" i="1" dirty="0" smtClean="0">
                <a:solidFill>
                  <a:schemeClr val="tx1">
                    <a:lumMod val="75000"/>
                    <a:lumOff val="25000"/>
                  </a:schemeClr>
                </a:solidFill>
                <a:latin typeface="Arial"/>
                <a:cs typeface="Arial"/>
              </a:rPr>
              <a:t>highest risk of death </a:t>
            </a:r>
            <a:r>
              <a:rPr lang="en-US" sz="1900" dirty="0" smtClean="0">
                <a:solidFill>
                  <a:schemeClr val="tx1">
                    <a:lumMod val="75000"/>
                    <a:lumOff val="25000"/>
                  </a:schemeClr>
                </a:solidFill>
                <a:latin typeface="Arial"/>
                <a:cs typeface="Arial"/>
              </a:rPr>
              <a:t>from fire </a:t>
            </a:r>
          </a:p>
          <a:p>
            <a:pPr>
              <a:lnSpc>
                <a:spcPct val="110000"/>
              </a:lnSpc>
            </a:pPr>
            <a:r>
              <a:rPr lang="en-US" sz="1900" dirty="0" smtClean="0">
                <a:solidFill>
                  <a:schemeClr val="tx1">
                    <a:lumMod val="75000"/>
                    <a:lumOff val="25000"/>
                  </a:schemeClr>
                </a:solidFill>
                <a:latin typeface="Arial"/>
                <a:cs typeface="Arial"/>
              </a:rPr>
              <a:t>The risk of </a:t>
            </a:r>
            <a:r>
              <a:rPr lang="en-US" sz="1900" i="1" dirty="0" smtClean="0">
                <a:solidFill>
                  <a:schemeClr val="tx1">
                    <a:lumMod val="75000"/>
                    <a:lumOff val="25000"/>
                  </a:schemeClr>
                </a:solidFill>
                <a:latin typeface="Arial"/>
                <a:cs typeface="Arial"/>
              </a:rPr>
              <a:t>fire death</a:t>
            </a:r>
            <a:r>
              <a:rPr lang="en-US" sz="1900" dirty="0" smtClean="0">
                <a:solidFill>
                  <a:schemeClr val="tx1">
                    <a:lumMod val="75000"/>
                    <a:lumOff val="25000"/>
                  </a:schemeClr>
                </a:solidFill>
                <a:latin typeface="Arial"/>
                <a:cs typeface="Arial"/>
              </a:rPr>
              <a:t> for those 65+ is </a:t>
            </a:r>
            <a:r>
              <a:rPr lang="en-US" sz="1900" i="1" dirty="0" smtClean="0">
                <a:solidFill>
                  <a:schemeClr val="tx1">
                    <a:lumMod val="75000"/>
                    <a:lumOff val="25000"/>
                  </a:schemeClr>
                </a:solidFill>
                <a:latin typeface="Arial"/>
                <a:cs typeface="Arial"/>
              </a:rPr>
              <a:t>2 times</a:t>
            </a:r>
            <a:r>
              <a:rPr lang="en-US" sz="1900" dirty="0" smtClean="0">
                <a:solidFill>
                  <a:schemeClr val="tx1">
                    <a:lumMod val="75000"/>
                    <a:lumOff val="25000"/>
                  </a:schemeClr>
                </a:solidFill>
                <a:latin typeface="Arial"/>
                <a:cs typeface="Arial"/>
              </a:rPr>
              <a:t> </a:t>
            </a:r>
            <a:r>
              <a:rPr lang="en-US" sz="1900" i="1" dirty="0" smtClean="0">
                <a:solidFill>
                  <a:schemeClr val="tx1">
                    <a:lumMod val="75000"/>
                    <a:lumOff val="25000"/>
                  </a:schemeClr>
                </a:solidFill>
                <a:latin typeface="Arial"/>
                <a:cs typeface="Arial"/>
              </a:rPr>
              <a:t>higher</a:t>
            </a:r>
            <a:r>
              <a:rPr lang="en-US" sz="1900" dirty="0" smtClean="0">
                <a:solidFill>
                  <a:schemeClr val="tx1">
                    <a:lumMod val="75000"/>
                    <a:lumOff val="25000"/>
                  </a:schemeClr>
                </a:solidFill>
                <a:latin typeface="Arial"/>
                <a:cs typeface="Arial"/>
              </a:rPr>
              <a:t> than the general population</a:t>
            </a:r>
          </a:p>
        </p:txBody>
      </p:sp>
      <p:pic>
        <p:nvPicPr>
          <p:cNvPr id="5" name="Picture 4" descr="lin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10" name="Picture 9" descr="graph.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962400" y="2446162"/>
            <a:ext cx="4985132" cy="3192638"/>
          </a:xfrm>
          <a:prstGeom prst="rect">
            <a:avLst/>
          </a:prstGeom>
        </p:spPr>
      </p:pic>
      <p:sp>
        <p:nvSpPr>
          <p:cNvPr id="11" name="TextBox 10"/>
          <p:cNvSpPr txBox="1"/>
          <p:nvPr/>
        </p:nvSpPr>
        <p:spPr>
          <a:xfrm>
            <a:off x="457200" y="2350176"/>
            <a:ext cx="3352800" cy="4736424"/>
          </a:xfrm>
          <a:prstGeom prst="rect">
            <a:avLst/>
          </a:prstGeom>
          <a:noFill/>
        </p:spPr>
        <p:txBody>
          <a:bodyPr wrap="square" rtlCol="0">
            <a:spAutoFit/>
          </a:bodyPr>
          <a:lstStyle/>
          <a:p>
            <a:pPr marL="342900" indent="-342900">
              <a:lnSpc>
                <a:spcPct val="110000"/>
              </a:lnSpc>
              <a:buFont typeface="Arial"/>
              <a:buChar char="•"/>
            </a:pPr>
            <a:r>
              <a:rPr lang="en-US" sz="1900" dirty="0">
                <a:solidFill>
                  <a:schemeClr val="tx1">
                    <a:lumMod val="75000"/>
                    <a:lumOff val="25000"/>
                  </a:schemeClr>
                </a:solidFill>
                <a:latin typeface="Arial"/>
                <a:cs typeface="Arial"/>
              </a:rPr>
              <a:t>Risk </a:t>
            </a:r>
            <a:r>
              <a:rPr lang="en-US" sz="1900" i="1" dirty="0">
                <a:solidFill>
                  <a:schemeClr val="tx1">
                    <a:lumMod val="75000"/>
                    <a:lumOff val="25000"/>
                  </a:schemeClr>
                </a:solidFill>
                <a:latin typeface="Arial"/>
                <a:cs typeface="Arial"/>
              </a:rPr>
              <a:t>increases with age </a:t>
            </a:r>
            <a:r>
              <a:rPr lang="en-US" sz="1900" dirty="0">
                <a:solidFill>
                  <a:schemeClr val="tx1">
                    <a:lumMod val="75000"/>
                    <a:lumOff val="25000"/>
                  </a:schemeClr>
                </a:solidFill>
                <a:latin typeface="Arial"/>
                <a:cs typeface="Arial"/>
              </a:rPr>
              <a:t>– adults age 85+ have a risk that is </a:t>
            </a:r>
            <a:r>
              <a:rPr lang="en-US" sz="1900" i="1" dirty="0">
                <a:solidFill>
                  <a:schemeClr val="tx1">
                    <a:lumMod val="75000"/>
                    <a:lumOff val="25000"/>
                  </a:schemeClr>
                </a:solidFill>
                <a:latin typeface="Arial"/>
                <a:cs typeface="Arial"/>
              </a:rPr>
              <a:t>3.7 times </a:t>
            </a:r>
            <a:r>
              <a:rPr lang="en-US" sz="1900" i="1" dirty="0" smtClean="0">
                <a:solidFill>
                  <a:schemeClr val="tx1">
                    <a:lumMod val="75000"/>
                    <a:lumOff val="25000"/>
                  </a:schemeClr>
                </a:solidFill>
                <a:latin typeface="Arial"/>
                <a:cs typeface="Arial"/>
              </a:rPr>
              <a:t>higher</a:t>
            </a:r>
          </a:p>
          <a:p>
            <a:pPr marL="342900" indent="-342900">
              <a:lnSpc>
                <a:spcPct val="50000"/>
              </a:lnSpc>
              <a:buFont typeface="Arial"/>
              <a:buChar char="•"/>
            </a:pPr>
            <a:endParaRPr lang="en-US" sz="1900" i="1" dirty="0" smtClean="0">
              <a:solidFill>
                <a:schemeClr val="tx1">
                  <a:lumMod val="75000"/>
                  <a:lumOff val="25000"/>
                </a:schemeClr>
              </a:solidFill>
              <a:latin typeface="Arial"/>
              <a:cs typeface="Arial"/>
            </a:endParaRPr>
          </a:p>
          <a:p>
            <a:pPr marL="342900" indent="-342900">
              <a:lnSpc>
                <a:spcPct val="110000"/>
              </a:lnSpc>
              <a:buFont typeface="Arial"/>
              <a:buChar char="•"/>
            </a:pPr>
            <a:r>
              <a:rPr lang="en-US" sz="1900" dirty="0" smtClean="0">
                <a:solidFill>
                  <a:schemeClr val="tx1">
                    <a:lumMod val="75000"/>
                    <a:lumOff val="25000"/>
                  </a:schemeClr>
                </a:solidFill>
                <a:latin typeface="Arial"/>
                <a:cs typeface="Arial"/>
              </a:rPr>
              <a:t>The </a:t>
            </a:r>
            <a:r>
              <a:rPr lang="en-US" sz="1900" dirty="0">
                <a:solidFill>
                  <a:schemeClr val="tx1">
                    <a:lumMod val="75000"/>
                    <a:lumOff val="25000"/>
                  </a:schemeClr>
                </a:solidFill>
                <a:latin typeface="Arial"/>
                <a:cs typeface="Arial"/>
              </a:rPr>
              <a:t>risk of dying</a:t>
            </a:r>
            <a:r>
              <a:rPr lang="en-US" sz="1900" dirty="0" smtClean="0">
                <a:solidFill>
                  <a:schemeClr val="tx1">
                    <a:lumMod val="75000"/>
                    <a:lumOff val="25000"/>
                  </a:schemeClr>
                </a:solidFill>
                <a:latin typeface="Arial"/>
                <a:cs typeface="Arial"/>
              </a:rPr>
              <a:t> </a:t>
            </a:r>
            <a:r>
              <a:rPr lang="en-US" sz="1900" dirty="0" smtClean="0">
                <a:solidFill>
                  <a:schemeClr val="tx1">
                    <a:lumMod val="75000"/>
                    <a:lumOff val="25000"/>
                  </a:schemeClr>
                </a:solidFill>
                <a:latin typeface="Arial"/>
                <a:cs typeface="Arial"/>
              </a:rPr>
              <a:t>from</a:t>
            </a:r>
            <a:r>
              <a:rPr lang="en-US" sz="1900" dirty="0" smtClean="0">
                <a:solidFill>
                  <a:schemeClr val="tx1">
                    <a:lumMod val="75000"/>
                    <a:lumOff val="25000"/>
                  </a:schemeClr>
                </a:solidFill>
                <a:latin typeface="Arial"/>
                <a:cs typeface="Arial"/>
              </a:rPr>
              <a:t> </a:t>
            </a:r>
            <a:r>
              <a:rPr lang="en-US" sz="1900" i="1" dirty="0">
                <a:solidFill>
                  <a:schemeClr val="tx1">
                    <a:lumMod val="75000"/>
                    <a:lumOff val="25000"/>
                  </a:schemeClr>
                </a:solidFill>
                <a:latin typeface="Arial"/>
                <a:cs typeface="Arial"/>
              </a:rPr>
              <a:t>cooking or heating fires</a:t>
            </a:r>
            <a:r>
              <a:rPr lang="en-US" sz="1900" dirty="0">
                <a:solidFill>
                  <a:schemeClr val="tx1">
                    <a:lumMod val="75000"/>
                    <a:lumOff val="25000"/>
                  </a:schemeClr>
                </a:solidFill>
                <a:latin typeface="Arial"/>
                <a:cs typeface="Arial"/>
              </a:rPr>
              <a:t> is </a:t>
            </a:r>
            <a:r>
              <a:rPr lang="en-US" sz="1900" i="1" dirty="0">
                <a:solidFill>
                  <a:schemeClr val="tx1">
                    <a:lumMod val="75000"/>
                    <a:lumOff val="25000"/>
                  </a:schemeClr>
                </a:solidFill>
                <a:latin typeface="Arial"/>
                <a:cs typeface="Arial"/>
              </a:rPr>
              <a:t>twice</a:t>
            </a:r>
            <a:r>
              <a:rPr lang="en-US" sz="1900" dirty="0">
                <a:solidFill>
                  <a:schemeClr val="tx1">
                    <a:lumMod val="75000"/>
                    <a:lumOff val="25000"/>
                  </a:schemeClr>
                </a:solidFill>
                <a:latin typeface="Arial"/>
                <a:cs typeface="Arial"/>
              </a:rPr>
              <a:t> that of the general population for those 75</a:t>
            </a:r>
            <a:r>
              <a:rPr lang="en-US" sz="1900" dirty="0" smtClean="0">
                <a:solidFill>
                  <a:schemeClr val="tx1">
                    <a:lumMod val="75000"/>
                    <a:lumOff val="25000"/>
                  </a:schemeClr>
                </a:solidFill>
                <a:latin typeface="Arial"/>
                <a:cs typeface="Arial"/>
              </a:rPr>
              <a:t>+</a:t>
            </a:r>
          </a:p>
          <a:p>
            <a:pPr marL="342900" indent="-342900">
              <a:lnSpc>
                <a:spcPct val="50000"/>
              </a:lnSpc>
              <a:buFont typeface="Arial"/>
              <a:buChar char="•"/>
            </a:pPr>
            <a:endParaRPr lang="en-US" sz="1900" dirty="0" smtClean="0">
              <a:solidFill>
                <a:schemeClr val="tx1">
                  <a:lumMod val="75000"/>
                  <a:lumOff val="25000"/>
                </a:schemeClr>
              </a:solidFill>
              <a:latin typeface="Arial"/>
              <a:cs typeface="Arial"/>
            </a:endParaRPr>
          </a:p>
          <a:p>
            <a:pPr marL="342900" indent="-342900">
              <a:lnSpc>
                <a:spcPct val="110000"/>
              </a:lnSpc>
              <a:buFont typeface="Arial"/>
              <a:buChar char="•"/>
            </a:pPr>
            <a:r>
              <a:rPr lang="en-US" sz="1900" dirty="0" smtClean="0">
                <a:solidFill>
                  <a:schemeClr val="tx1">
                    <a:lumMod val="75000"/>
                    <a:lumOff val="25000"/>
                  </a:schemeClr>
                </a:solidFill>
                <a:latin typeface="Arial"/>
                <a:cs typeface="Arial"/>
              </a:rPr>
              <a:t>People </a:t>
            </a:r>
            <a:r>
              <a:rPr lang="en-US" sz="1900" dirty="0">
                <a:solidFill>
                  <a:schemeClr val="tx1">
                    <a:lumMod val="75000"/>
                    <a:lumOff val="25000"/>
                  </a:schemeClr>
                </a:solidFill>
                <a:latin typeface="Arial"/>
                <a:cs typeface="Arial"/>
              </a:rPr>
              <a:t>75+ also have a </a:t>
            </a:r>
            <a:r>
              <a:rPr lang="en-US" sz="1900" i="1" dirty="0">
                <a:solidFill>
                  <a:schemeClr val="tx1">
                    <a:lumMod val="75000"/>
                    <a:lumOff val="25000"/>
                  </a:schemeClr>
                </a:solidFill>
                <a:latin typeface="Arial"/>
                <a:cs typeface="Arial"/>
              </a:rPr>
              <a:t>higher risk </a:t>
            </a:r>
            <a:r>
              <a:rPr lang="en-US" sz="1900" dirty="0">
                <a:solidFill>
                  <a:schemeClr val="tx1">
                    <a:lumMod val="75000"/>
                    <a:lumOff val="25000"/>
                  </a:schemeClr>
                </a:solidFill>
                <a:latin typeface="Arial"/>
                <a:cs typeface="Arial"/>
              </a:rPr>
              <a:t>of dying</a:t>
            </a:r>
            <a:r>
              <a:rPr lang="en-US" sz="1900" dirty="0" smtClean="0">
                <a:solidFill>
                  <a:schemeClr val="tx1">
                    <a:lumMod val="75000"/>
                    <a:lumOff val="25000"/>
                  </a:schemeClr>
                </a:solidFill>
                <a:latin typeface="Arial"/>
                <a:cs typeface="Arial"/>
              </a:rPr>
              <a:t> </a:t>
            </a:r>
            <a:r>
              <a:rPr lang="en-US" sz="1900" dirty="0" smtClean="0">
                <a:solidFill>
                  <a:schemeClr val="tx1">
                    <a:lumMod val="75000"/>
                    <a:lumOff val="25000"/>
                  </a:schemeClr>
                </a:solidFill>
                <a:latin typeface="Arial"/>
                <a:cs typeface="Arial"/>
              </a:rPr>
              <a:t>from</a:t>
            </a:r>
            <a:r>
              <a:rPr lang="en-US" sz="1900" dirty="0" smtClean="0">
                <a:solidFill>
                  <a:schemeClr val="tx1">
                    <a:lumMod val="75000"/>
                    <a:lumOff val="25000"/>
                  </a:schemeClr>
                </a:solidFill>
                <a:latin typeface="Arial"/>
                <a:cs typeface="Arial"/>
              </a:rPr>
              <a:t> </a:t>
            </a:r>
            <a:r>
              <a:rPr lang="en-US" sz="1900" i="1" dirty="0">
                <a:solidFill>
                  <a:schemeClr val="tx1">
                    <a:lumMod val="75000"/>
                    <a:lumOff val="25000"/>
                  </a:schemeClr>
                </a:solidFill>
                <a:latin typeface="Arial"/>
                <a:cs typeface="Arial"/>
              </a:rPr>
              <a:t>electrical fires</a:t>
            </a:r>
          </a:p>
          <a:p>
            <a:pPr>
              <a:lnSpc>
                <a:spcPct val="110000"/>
              </a:lnSpc>
              <a:buNone/>
            </a:pPr>
            <a:endParaRPr lang="en-US" sz="1900" dirty="0">
              <a:solidFill>
                <a:schemeClr val="tx1">
                  <a:lumMod val="75000"/>
                  <a:lumOff val="25000"/>
                </a:schemeClr>
              </a:solidFill>
              <a:latin typeface="Arial"/>
              <a:cs typeface="Arial"/>
            </a:endParaRPr>
          </a:p>
          <a:p>
            <a:pPr>
              <a:lnSpc>
                <a:spcPct val="110000"/>
              </a:lnSpc>
            </a:pPr>
            <a:endParaRPr lang="en-US" sz="1900" dirty="0">
              <a:solidFill>
                <a:schemeClr val="tx1">
                  <a:lumMod val="75000"/>
                  <a:lumOff val="25000"/>
                </a:schemeClr>
              </a:solidFill>
              <a:latin typeface="Arial"/>
              <a:cs typeface="Arial"/>
            </a:endParaRPr>
          </a:p>
          <a:p>
            <a:pPr>
              <a:lnSpc>
                <a:spcPct val="110000"/>
              </a:lnSpc>
            </a:pPr>
            <a:endParaRPr lang="en-US" sz="1900" dirty="0">
              <a:solidFill>
                <a:schemeClr val="tx1">
                  <a:lumMod val="75000"/>
                  <a:lumOff val="25000"/>
                </a:schemeClr>
              </a:solidFill>
              <a:latin typeface="Arial"/>
              <a:cs typeface="Arial"/>
            </a:endParaRPr>
          </a:p>
        </p:txBody>
      </p:sp>
      <p:pic>
        <p:nvPicPr>
          <p:cNvPr id="7" name="Picture 6"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Autofit/>
          </a:bodyPr>
          <a:lstStyle/>
          <a:p>
            <a:r>
              <a:rPr lang="en-US" sz="3600" b="1" dirty="0" smtClean="0">
                <a:solidFill>
                  <a:srgbClr val="223C63"/>
                </a:solidFill>
                <a:latin typeface="Arial"/>
                <a:cs typeface="Arial"/>
              </a:rPr>
              <a:t>Reducing the </a:t>
            </a:r>
            <a:r>
              <a:rPr lang="en-US" sz="3600" b="1" dirty="0" smtClean="0">
                <a:solidFill>
                  <a:srgbClr val="223C63"/>
                </a:solidFill>
                <a:latin typeface="Arial"/>
                <a:cs typeface="Arial"/>
              </a:rPr>
              <a:t>Risks </a:t>
            </a:r>
            <a:r>
              <a:rPr lang="en-US" sz="3600" b="1" dirty="0" smtClean="0">
                <a:solidFill>
                  <a:srgbClr val="223C63"/>
                </a:solidFill>
                <a:latin typeface="Arial"/>
                <a:cs typeface="Arial"/>
              </a:rPr>
              <a:t>for Older Adults</a:t>
            </a:r>
            <a:endParaRPr lang="en-US" sz="3600" b="1" dirty="0">
              <a:solidFill>
                <a:srgbClr val="223C63"/>
              </a:solidFill>
              <a:latin typeface="Arial"/>
              <a:cs typeface="Arial"/>
            </a:endParaRPr>
          </a:p>
        </p:txBody>
      </p:sp>
      <p:sp>
        <p:nvSpPr>
          <p:cNvPr id="3" name="Content Placeholder 2"/>
          <p:cNvSpPr>
            <a:spLocks noGrp="1"/>
          </p:cNvSpPr>
          <p:nvPr>
            <p:ph idx="1"/>
          </p:nvPr>
        </p:nvSpPr>
        <p:spPr>
          <a:xfrm>
            <a:off x="457200" y="1524000"/>
            <a:ext cx="8229600" cy="4525963"/>
          </a:xfrm>
        </p:spPr>
        <p:txBody>
          <a:bodyPr>
            <a:normAutofit/>
          </a:bodyPr>
          <a:lstStyle/>
          <a:p>
            <a:r>
              <a:rPr lang="en-US" sz="2800" dirty="0" smtClean="0">
                <a:solidFill>
                  <a:schemeClr val="tx1">
                    <a:lumMod val="75000"/>
                    <a:lumOff val="25000"/>
                  </a:schemeClr>
                </a:solidFill>
                <a:latin typeface="Arial"/>
                <a:cs typeface="Arial"/>
              </a:rPr>
              <a:t>Fire Prevention Strategies:</a:t>
            </a:r>
          </a:p>
          <a:p>
            <a:pPr lvl="1"/>
            <a:r>
              <a:rPr lang="en-US" sz="2400" dirty="0" smtClean="0">
                <a:solidFill>
                  <a:schemeClr val="tx1">
                    <a:lumMod val="75000"/>
                    <a:lumOff val="25000"/>
                  </a:schemeClr>
                </a:solidFill>
                <a:latin typeface="Arial"/>
                <a:cs typeface="Arial"/>
              </a:rPr>
              <a:t>Follow good fire safety practices</a:t>
            </a:r>
          </a:p>
          <a:p>
            <a:pPr lvl="1"/>
            <a:r>
              <a:rPr lang="en-US" sz="2400" dirty="0" smtClean="0">
                <a:solidFill>
                  <a:schemeClr val="tx1">
                    <a:lumMod val="75000"/>
                    <a:lumOff val="25000"/>
                  </a:schemeClr>
                </a:solidFill>
                <a:latin typeface="Arial"/>
                <a:cs typeface="Arial"/>
              </a:rPr>
              <a:t>Identify and correct home fire hazards </a:t>
            </a:r>
          </a:p>
          <a:p>
            <a:r>
              <a:rPr lang="en-US" sz="2800" dirty="0" smtClean="0">
                <a:solidFill>
                  <a:schemeClr val="tx1">
                    <a:lumMod val="75000"/>
                    <a:lumOff val="25000"/>
                  </a:schemeClr>
                </a:solidFill>
                <a:latin typeface="Arial"/>
                <a:cs typeface="Arial"/>
              </a:rPr>
              <a:t>Fire Preparation Strategies:</a:t>
            </a:r>
          </a:p>
          <a:p>
            <a:pPr lvl="1"/>
            <a:r>
              <a:rPr lang="en-US" sz="2400" dirty="0" smtClean="0">
                <a:solidFill>
                  <a:schemeClr val="tx1">
                    <a:lumMod val="75000"/>
                    <a:lumOff val="25000"/>
                  </a:schemeClr>
                </a:solidFill>
                <a:latin typeface="Arial"/>
                <a:cs typeface="Arial"/>
              </a:rPr>
              <a:t>Develop a fire escape plan and practice it</a:t>
            </a:r>
          </a:p>
          <a:p>
            <a:pPr lvl="1"/>
            <a:r>
              <a:rPr lang="en-US" sz="2400" dirty="0" smtClean="0">
                <a:solidFill>
                  <a:schemeClr val="tx1">
                    <a:lumMod val="75000"/>
                    <a:lumOff val="25000"/>
                  </a:schemeClr>
                </a:solidFill>
                <a:latin typeface="Arial"/>
                <a:cs typeface="Arial"/>
              </a:rPr>
              <a:t>Install and properly maintain smoke alarms</a:t>
            </a:r>
          </a:p>
        </p:txBody>
      </p:sp>
      <p:pic>
        <p:nvPicPr>
          <p:cNvPr id="5" name="Picture 4" descr="lin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6" name="Picture 5" descr="FP&amp;S_Logo_Transparent.png"/>
          <p:cNvPicPr>
            <a:picLocks noChangeAspect="1"/>
          </p:cNvPicPr>
          <p:nvPr/>
        </p:nvPicPr>
        <p:blipFill>
          <a:blip r:embed="rId4"/>
          <a:stretch>
            <a:fillRect/>
          </a:stretch>
        </p:blipFill>
        <p:spPr>
          <a:xfrm>
            <a:off x="228600" y="6248400"/>
            <a:ext cx="457200" cy="457200"/>
          </a:xfrm>
          <a:prstGeom prst="rect">
            <a:avLst/>
          </a:prstGeom>
        </p:spPr>
      </p:pic>
      <p:pic>
        <p:nvPicPr>
          <p:cNvPr id="7" name="Picture 6" descr="smokealarmtest.png"/>
          <p:cNvPicPr>
            <a:picLocks noChangeAspect="1"/>
          </p:cNvPicPr>
          <p:nvPr/>
        </p:nvPicPr>
        <p:blipFill>
          <a:blip r:embed="rId5">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7162800" y="3276600"/>
            <a:ext cx="1524000" cy="1524000"/>
          </a:xfrm>
          <a:prstGeom prst="rect">
            <a:avLst/>
          </a:prstGeom>
        </p:spPr>
      </p:pic>
      <p:pic>
        <p:nvPicPr>
          <p:cNvPr id="8" name="Picture 7" descr="frayedcord.png"/>
          <p:cNvPicPr>
            <a:picLocks noChangeAspect="1"/>
          </p:cNvPicPr>
          <p:nvPr/>
        </p:nvPicPr>
        <p:blipFill>
          <a:blip r:embed="rId6">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6934200" y="1524000"/>
            <a:ext cx="1676400" cy="155322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223C63"/>
                </a:solidFill>
                <a:latin typeface="Arial"/>
                <a:cs typeface="Arial"/>
              </a:rPr>
              <a:t>Cooking Fire Prevention Tips</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457200" y="1143000"/>
            <a:ext cx="8229600" cy="4525963"/>
          </a:xfrm>
        </p:spPr>
        <p:txBody>
          <a:bodyPr>
            <a:normAutofit fontScale="62500" lnSpcReduction="20000"/>
          </a:bodyPr>
          <a:lstStyle/>
          <a:p>
            <a:endParaRPr lang="en-US" dirty="0" smtClean="0"/>
          </a:p>
          <a:p>
            <a:pPr lvl="0">
              <a:lnSpc>
                <a:spcPct val="120000"/>
              </a:lnSpc>
            </a:pPr>
            <a:r>
              <a:rPr lang="en-US" dirty="0" smtClean="0">
                <a:solidFill>
                  <a:schemeClr val="tx1">
                    <a:lumMod val="75000"/>
                    <a:lumOff val="25000"/>
                  </a:schemeClr>
                </a:solidFill>
                <a:latin typeface="Arial"/>
                <a:cs typeface="Arial"/>
              </a:rPr>
              <a:t>Stay in the kitchen when frying, </a:t>
            </a:r>
            <a:r>
              <a:rPr lang="en-US" dirty="0" smtClean="0">
                <a:solidFill>
                  <a:schemeClr val="tx1">
                    <a:lumMod val="75000"/>
                    <a:lumOff val="25000"/>
                  </a:schemeClr>
                </a:solidFill>
                <a:latin typeface="Arial"/>
                <a:cs typeface="Arial"/>
              </a:rPr>
              <a:t>grilling </a:t>
            </a:r>
            <a:r>
              <a:rPr lang="en-US" dirty="0" smtClean="0">
                <a:solidFill>
                  <a:schemeClr val="tx1">
                    <a:lumMod val="75000"/>
                    <a:lumOff val="25000"/>
                  </a:schemeClr>
                </a:solidFill>
                <a:latin typeface="Arial"/>
                <a:cs typeface="Arial"/>
              </a:rPr>
              <a:t>or broiling food.  Turn off the stove if you leave the kitchen - even a short period of time.</a:t>
            </a:r>
          </a:p>
          <a:p>
            <a:pPr lvl="0">
              <a:lnSpc>
                <a:spcPct val="120000"/>
              </a:lnSpc>
            </a:pPr>
            <a:r>
              <a:rPr lang="en-US" dirty="0" smtClean="0">
                <a:solidFill>
                  <a:schemeClr val="tx1">
                    <a:lumMod val="75000"/>
                    <a:lumOff val="25000"/>
                  </a:schemeClr>
                </a:solidFill>
                <a:latin typeface="Arial"/>
                <a:cs typeface="Arial"/>
              </a:rPr>
              <a:t>When simmering, baking, </a:t>
            </a:r>
            <a:r>
              <a:rPr lang="en-US" dirty="0" smtClean="0">
                <a:solidFill>
                  <a:schemeClr val="tx1">
                    <a:lumMod val="75000"/>
                    <a:lumOff val="25000"/>
                  </a:schemeClr>
                </a:solidFill>
                <a:latin typeface="Arial"/>
                <a:cs typeface="Arial"/>
              </a:rPr>
              <a:t>roasting </a:t>
            </a:r>
            <a:r>
              <a:rPr lang="en-US" dirty="0" smtClean="0">
                <a:solidFill>
                  <a:schemeClr val="tx1">
                    <a:lumMod val="75000"/>
                    <a:lumOff val="25000"/>
                  </a:schemeClr>
                </a:solidFill>
                <a:latin typeface="Arial"/>
                <a:cs typeface="Arial"/>
              </a:rPr>
              <a:t>or boiling, check food regularly.  Use a timer to</a:t>
            </a:r>
            <a:r>
              <a:rPr lang="en-US" dirty="0" smtClean="0">
                <a:solidFill>
                  <a:schemeClr val="tx1">
                    <a:lumMod val="75000"/>
                    <a:lumOff val="25000"/>
                  </a:schemeClr>
                </a:solidFill>
                <a:latin typeface="Arial"/>
                <a:cs typeface="Arial"/>
              </a:rPr>
              <a:t> remind </a:t>
            </a:r>
            <a:r>
              <a:rPr lang="en-US" dirty="0" smtClean="0">
                <a:solidFill>
                  <a:schemeClr val="tx1">
                    <a:lumMod val="75000"/>
                    <a:lumOff val="25000"/>
                  </a:schemeClr>
                </a:solidFill>
                <a:latin typeface="Arial"/>
                <a:cs typeface="Arial"/>
              </a:rPr>
              <a:t>you that you’re cooking.</a:t>
            </a:r>
          </a:p>
          <a:p>
            <a:pPr lvl="0">
              <a:lnSpc>
                <a:spcPct val="120000"/>
              </a:lnSpc>
            </a:pPr>
            <a:r>
              <a:rPr lang="en-US" dirty="0" smtClean="0">
                <a:solidFill>
                  <a:schemeClr val="tx1">
                    <a:lumMod val="75000"/>
                    <a:lumOff val="25000"/>
                  </a:schemeClr>
                </a:solidFill>
                <a:latin typeface="Arial"/>
                <a:cs typeface="Arial"/>
              </a:rPr>
              <a:t>Turn handles of pots and pans to the side to avoid </a:t>
            </a:r>
            <a:r>
              <a:rPr lang="en-US" dirty="0" smtClean="0">
                <a:solidFill>
                  <a:schemeClr val="tx1">
                    <a:lumMod val="75000"/>
                    <a:lumOff val="25000"/>
                  </a:schemeClr>
                </a:solidFill>
                <a:latin typeface="Arial"/>
                <a:cs typeface="Arial"/>
              </a:rPr>
              <a:t>spills.</a:t>
            </a:r>
          </a:p>
          <a:p>
            <a:pPr lvl="0">
              <a:lnSpc>
                <a:spcPct val="120000"/>
              </a:lnSpc>
            </a:pPr>
            <a:r>
              <a:rPr lang="en-US" dirty="0" smtClean="0">
                <a:solidFill>
                  <a:schemeClr val="tx1">
                    <a:lumMod val="75000"/>
                    <a:lumOff val="25000"/>
                  </a:schemeClr>
                </a:solidFill>
                <a:latin typeface="Arial"/>
                <a:cs typeface="Arial"/>
              </a:rPr>
              <a:t>Wear short, close-</a:t>
            </a:r>
            <a:r>
              <a:rPr lang="en-US" dirty="0" smtClean="0">
                <a:solidFill>
                  <a:schemeClr val="tx1">
                    <a:lumMod val="75000"/>
                    <a:lumOff val="25000"/>
                  </a:schemeClr>
                </a:solidFill>
                <a:latin typeface="Arial"/>
                <a:cs typeface="Arial"/>
              </a:rPr>
              <a:t>fitting </a:t>
            </a:r>
            <a:r>
              <a:rPr lang="en-US" dirty="0" smtClean="0">
                <a:solidFill>
                  <a:schemeClr val="tx1">
                    <a:lumMod val="75000"/>
                    <a:lumOff val="25000"/>
                  </a:schemeClr>
                </a:solidFill>
                <a:latin typeface="Arial"/>
                <a:cs typeface="Arial"/>
              </a:rPr>
              <a:t>or tightly rolled sleeves when cooking.  </a:t>
            </a:r>
          </a:p>
          <a:p>
            <a:pPr lvl="0">
              <a:lnSpc>
                <a:spcPct val="120000"/>
              </a:lnSpc>
            </a:pPr>
            <a:r>
              <a:rPr lang="en-US" dirty="0" smtClean="0">
                <a:solidFill>
                  <a:schemeClr val="tx1">
                    <a:lumMod val="75000"/>
                    <a:lumOff val="25000"/>
                  </a:schemeClr>
                </a:solidFill>
                <a:latin typeface="Arial"/>
                <a:cs typeface="Arial"/>
              </a:rPr>
              <a:t>Keep the stovetop and oven clean.  </a:t>
            </a:r>
          </a:p>
          <a:p>
            <a:pPr lvl="0">
              <a:lnSpc>
                <a:spcPct val="120000"/>
              </a:lnSpc>
            </a:pPr>
            <a:r>
              <a:rPr lang="en-US" dirty="0" smtClean="0">
                <a:solidFill>
                  <a:schemeClr val="tx1">
                    <a:lumMod val="75000"/>
                    <a:lumOff val="25000"/>
                  </a:schemeClr>
                </a:solidFill>
                <a:latin typeface="Arial"/>
                <a:cs typeface="Arial"/>
              </a:rPr>
              <a:t>Keep towels, dish cloths, and other flammable items away from the stove and other hot surfaces.</a:t>
            </a:r>
          </a:p>
          <a:p>
            <a:pPr lvl="0">
              <a:lnSpc>
                <a:spcPct val="120000"/>
              </a:lnSpc>
            </a:pPr>
            <a:r>
              <a:rPr lang="en-US" dirty="0" smtClean="0">
                <a:solidFill>
                  <a:schemeClr val="tx1">
                    <a:lumMod val="75000"/>
                    <a:lumOff val="25000"/>
                  </a:schemeClr>
                </a:solidFill>
                <a:latin typeface="Arial"/>
                <a:cs typeface="Arial"/>
              </a:rPr>
              <a:t>Unplug the toaster and other </a:t>
            </a:r>
            <a:r>
              <a:rPr lang="en-US" dirty="0" smtClean="0">
                <a:solidFill>
                  <a:schemeClr val="tx1">
                    <a:lumMod val="75000"/>
                    <a:lumOff val="25000"/>
                  </a:schemeClr>
                </a:solidFill>
                <a:latin typeface="Arial"/>
                <a:cs typeface="Arial"/>
              </a:rPr>
              <a:t>countertop </a:t>
            </a:r>
            <a:r>
              <a:rPr lang="en-US" dirty="0" smtClean="0">
                <a:solidFill>
                  <a:schemeClr val="tx1">
                    <a:lumMod val="75000"/>
                    <a:lumOff val="25000"/>
                  </a:schemeClr>
                </a:solidFill>
                <a:latin typeface="Arial"/>
                <a:cs typeface="Arial"/>
              </a:rPr>
              <a:t>appliances when not in use.</a:t>
            </a:r>
          </a:p>
          <a:p>
            <a:pPr lvl="0"/>
            <a:endParaRPr lang="en-US" dirty="0" smtClean="0"/>
          </a:p>
          <a:p>
            <a:pPr>
              <a:buNone/>
            </a:pPr>
            <a:r>
              <a:rPr lang="en-US" dirty="0" smtClean="0"/>
              <a:t> </a:t>
            </a:r>
          </a:p>
          <a:p>
            <a:endParaRPr lang="en-US" dirty="0"/>
          </a:p>
        </p:txBody>
      </p:sp>
      <p:pic>
        <p:nvPicPr>
          <p:cNvPr id="8" name="Picture 7" descr="pot.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429000" y="5257800"/>
            <a:ext cx="2743200" cy="1359102"/>
          </a:xfrm>
          <a:prstGeom prst="rect">
            <a:avLst/>
          </a:prstGeom>
        </p:spPr>
      </p:pic>
      <p:pic>
        <p:nvPicPr>
          <p:cNvPr id="9" name="Picture 8" descr="line.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6" name="Picture 5"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223C63"/>
                </a:solidFill>
                <a:latin typeface="Arial"/>
                <a:cs typeface="Arial"/>
              </a:rPr>
              <a:t>Heating Fire Prevention Tips</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457200" y="1265237"/>
            <a:ext cx="8229600" cy="4525963"/>
          </a:xfrm>
        </p:spPr>
        <p:txBody>
          <a:bodyPr>
            <a:normAutofit/>
          </a:bodyPr>
          <a:lstStyle/>
          <a:p>
            <a:pPr lvl="0"/>
            <a:r>
              <a:rPr lang="en-US" sz="2000" dirty="0" smtClean="0">
                <a:solidFill>
                  <a:schemeClr val="tx1">
                    <a:lumMod val="75000"/>
                    <a:lumOff val="25000"/>
                  </a:schemeClr>
                </a:solidFill>
                <a:latin typeface="Arial"/>
                <a:cs typeface="Arial"/>
              </a:rPr>
              <a:t>Keep anything that can burn at least three feet away from heating equipment - </a:t>
            </a:r>
            <a:r>
              <a:rPr lang="en-US" sz="2000" dirty="0" smtClean="0">
                <a:solidFill>
                  <a:schemeClr val="tx1">
                    <a:lumMod val="75000"/>
                    <a:lumOff val="25000"/>
                  </a:schemeClr>
                </a:solidFill>
                <a:latin typeface="Arial"/>
                <a:cs typeface="Arial"/>
              </a:rPr>
              <a:t> like the furnace</a:t>
            </a:r>
            <a:r>
              <a:rPr lang="en-US" sz="2000" dirty="0" smtClean="0">
                <a:solidFill>
                  <a:schemeClr val="tx1">
                    <a:lumMod val="75000"/>
                    <a:lumOff val="25000"/>
                  </a:schemeClr>
                </a:solidFill>
                <a:latin typeface="Arial"/>
                <a:cs typeface="Arial"/>
              </a:rPr>
              <a:t>, space heater, fireplace or wood stove.</a:t>
            </a:r>
          </a:p>
          <a:p>
            <a:pPr lvl="0"/>
            <a:r>
              <a:rPr lang="en-US" sz="2000" dirty="0" smtClean="0">
                <a:solidFill>
                  <a:schemeClr val="tx1">
                    <a:lumMod val="75000"/>
                    <a:lumOff val="25000"/>
                  </a:schemeClr>
                </a:solidFill>
                <a:latin typeface="Arial"/>
                <a:cs typeface="Arial"/>
              </a:rPr>
              <a:t>Use products only for their intended purposes.  Never use the oven to heat the home.</a:t>
            </a:r>
          </a:p>
          <a:p>
            <a:pPr lvl="0"/>
            <a:r>
              <a:rPr lang="en-US" sz="2000" dirty="0" smtClean="0">
                <a:solidFill>
                  <a:schemeClr val="tx1">
                    <a:lumMod val="75000"/>
                    <a:lumOff val="25000"/>
                  </a:schemeClr>
                </a:solidFill>
                <a:latin typeface="Arial"/>
                <a:cs typeface="Arial"/>
              </a:rPr>
              <a:t>Have your heating system inspected by a qualified service professional at least once per year. </a:t>
            </a:r>
          </a:p>
          <a:p>
            <a:pPr lvl="0"/>
            <a:r>
              <a:rPr lang="en-US" sz="2000" dirty="0" smtClean="0">
                <a:solidFill>
                  <a:schemeClr val="tx1">
                    <a:lumMod val="75000"/>
                    <a:lumOff val="25000"/>
                  </a:schemeClr>
                </a:solidFill>
                <a:latin typeface="Arial"/>
                <a:cs typeface="Arial"/>
              </a:rPr>
              <a:t>Install and maintain carbon monoxide (CO) alarms to avoid the risk of CO poisoning.</a:t>
            </a:r>
          </a:p>
          <a:p>
            <a:pPr lvl="0"/>
            <a:r>
              <a:rPr lang="en-US" sz="2000" dirty="0" smtClean="0">
                <a:solidFill>
                  <a:schemeClr val="tx1">
                    <a:lumMod val="75000"/>
                    <a:lumOff val="25000"/>
                  </a:schemeClr>
                </a:solidFill>
                <a:latin typeface="Arial"/>
                <a:cs typeface="Arial"/>
              </a:rPr>
              <a:t>Place space heaters on level, flat surfaces, but never on furniture.</a:t>
            </a:r>
          </a:p>
          <a:p>
            <a:pPr lvl="0"/>
            <a:r>
              <a:rPr lang="en-US" sz="2000" dirty="0" smtClean="0">
                <a:solidFill>
                  <a:schemeClr val="tx1">
                    <a:lumMod val="75000"/>
                    <a:lumOff val="25000"/>
                  </a:schemeClr>
                </a:solidFill>
                <a:latin typeface="Arial"/>
                <a:cs typeface="Arial"/>
              </a:rPr>
              <a:t>Keep space heaters out of high traffic areas and doorways.</a:t>
            </a:r>
          </a:p>
          <a:p>
            <a:r>
              <a:rPr lang="en-US" sz="2000" dirty="0" smtClean="0">
                <a:solidFill>
                  <a:schemeClr val="tx1">
                    <a:lumMod val="75000"/>
                    <a:lumOff val="25000"/>
                  </a:schemeClr>
                </a:solidFill>
                <a:latin typeface="Arial"/>
                <a:cs typeface="Arial"/>
              </a:rPr>
              <a:t>Turn space heaters off when you leave the room or go to sleep.</a:t>
            </a:r>
          </a:p>
        </p:txBody>
      </p:sp>
      <p:pic>
        <p:nvPicPr>
          <p:cNvPr id="5" name="Picture 4" descr="lin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4" name="Picture 3" descr="spaceheater.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657600" y="5327426"/>
            <a:ext cx="1816100" cy="1378174"/>
          </a:xfrm>
          <a:prstGeom prst="rect">
            <a:avLst/>
          </a:prstGeom>
        </p:spPr>
      </p:pic>
      <p:pic>
        <p:nvPicPr>
          <p:cNvPr id="6" name="Picture 5"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normAutofit/>
          </a:bodyPr>
          <a:lstStyle/>
          <a:p>
            <a:r>
              <a:rPr lang="en-US" sz="4000" b="1" dirty="0" smtClean="0">
                <a:solidFill>
                  <a:srgbClr val="223C63"/>
                </a:solidFill>
                <a:latin typeface="Arial"/>
                <a:cs typeface="Arial"/>
              </a:rPr>
              <a:t>Electrical Fire Prevention Tips</a:t>
            </a:r>
            <a:endParaRPr lang="en-US" sz="4000" b="1" dirty="0">
              <a:solidFill>
                <a:srgbClr val="223C63"/>
              </a:solidFill>
              <a:latin typeface="Arial"/>
              <a:cs typeface="Arial"/>
            </a:endParaRPr>
          </a:p>
        </p:txBody>
      </p:sp>
      <p:sp>
        <p:nvSpPr>
          <p:cNvPr id="3" name="Content Placeholder 2"/>
          <p:cNvSpPr>
            <a:spLocks noGrp="1"/>
          </p:cNvSpPr>
          <p:nvPr>
            <p:ph idx="1"/>
          </p:nvPr>
        </p:nvSpPr>
        <p:spPr>
          <a:xfrm>
            <a:off x="457200" y="1189037"/>
            <a:ext cx="8229600" cy="4525963"/>
          </a:xfrm>
        </p:spPr>
        <p:txBody>
          <a:bodyPr>
            <a:normAutofit/>
          </a:bodyPr>
          <a:lstStyle/>
          <a:p>
            <a:r>
              <a:rPr lang="en-US" sz="1700" dirty="0" smtClean="0">
                <a:solidFill>
                  <a:schemeClr val="tx1">
                    <a:lumMod val="75000"/>
                    <a:lumOff val="25000"/>
                  </a:schemeClr>
                </a:solidFill>
                <a:latin typeface="Arial"/>
                <a:cs typeface="Arial"/>
              </a:rPr>
              <a:t>Routinely check cords, outlets, switches, and appliances for signs of damage.  </a:t>
            </a:r>
          </a:p>
          <a:p>
            <a:pPr lvl="0"/>
            <a:r>
              <a:rPr lang="en-US" sz="1700" dirty="0" smtClean="0">
                <a:solidFill>
                  <a:schemeClr val="tx1">
                    <a:lumMod val="75000"/>
                    <a:lumOff val="25000"/>
                  </a:schemeClr>
                </a:solidFill>
                <a:latin typeface="Arial"/>
                <a:cs typeface="Arial"/>
              </a:rPr>
              <a:t>Look and listen for warning signs of an electrical problem.  Contact </a:t>
            </a:r>
            <a:r>
              <a:rPr lang="en-US" sz="1700" dirty="0" smtClean="0">
                <a:solidFill>
                  <a:schemeClr val="tx1">
                    <a:lumMod val="75000"/>
                    <a:lumOff val="25000"/>
                  </a:schemeClr>
                </a:solidFill>
                <a:latin typeface="Arial"/>
                <a:cs typeface="Arial"/>
              </a:rPr>
              <a:t>a licensed electrician </a:t>
            </a:r>
            <a:r>
              <a:rPr lang="en-US" sz="1700" dirty="0" smtClean="0">
                <a:solidFill>
                  <a:schemeClr val="tx1">
                    <a:lumMod val="75000"/>
                    <a:lumOff val="25000"/>
                  </a:schemeClr>
                </a:solidFill>
                <a:latin typeface="Arial"/>
                <a:cs typeface="Arial"/>
              </a:rPr>
              <a:t>if you observe:</a:t>
            </a:r>
          </a:p>
          <a:p>
            <a:pPr lvl="1"/>
            <a:r>
              <a:rPr lang="en-US" sz="1700" dirty="0" smtClean="0">
                <a:solidFill>
                  <a:schemeClr val="tx1">
                    <a:lumMod val="75000"/>
                    <a:lumOff val="25000"/>
                  </a:schemeClr>
                </a:solidFill>
                <a:latin typeface="Arial"/>
                <a:cs typeface="Arial"/>
              </a:rPr>
              <a:t>Frequent problems with blowing fuses or tripping circuit breakers;</a:t>
            </a:r>
          </a:p>
          <a:p>
            <a:pPr lvl="1"/>
            <a:r>
              <a:rPr lang="en-US" sz="1700" dirty="0" smtClean="0">
                <a:solidFill>
                  <a:schemeClr val="tx1">
                    <a:lumMod val="75000"/>
                    <a:lumOff val="25000"/>
                  </a:schemeClr>
                </a:solidFill>
                <a:latin typeface="Arial"/>
                <a:cs typeface="Arial"/>
              </a:rPr>
              <a:t>A tingling feeling or slight shock when you touch an appliance;</a:t>
            </a:r>
          </a:p>
          <a:p>
            <a:pPr lvl="1"/>
            <a:r>
              <a:rPr lang="en-US" sz="1700" dirty="0" smtClean="0">
                <a:solidFill>
                  <a:schemeClr val="tx1">
                    <a:lumMod val="75000"/>
                    <a:lumOff val="25000"/>
                  </a:schemeClr>
                </a:solidFill>
                <a:latin typeface="Arial"/>
                <a:cs typeface="Arial"/>
              </a:rPr>
              <a:t>Outlets and switches that are warm or make crackling, sizzling or buzzing noises;</a:t>
            </a:r>
          </a:p>
          <a:p>
            <a:pPr lvl="1"/>
            <a:r>
              <a:rPr lang="en-US" sz="1700" dirty="0" smtClean="0">
                <a:solidFill>
                  <a:schemeClr val="tx1">
                    <a:lumMod val="75000"/>
                    <a:lumOff val="25000"/>
                  </a:schemeClr>
                </a:solidFill>
                <a:latin typeface="Arial"/>
                <a:cs typeface="Arial"/>
              </a:rPr>
              <a:t>Flickering or dimming lights.</a:t>
            </a:r>
          </a:p>
          <a:p>
            <a:pPr lvl="0"/>
            <a:r>
              <a:rPr lang="en-US" sz="1700" dirty="0" smtClean="0">
                <a:solidFill>
                  <a:schemeClr val="tx1">
                    <a:lumMod val="75000"/>
                    <a:lumOff val="25000"/>
                  </a:schemeClr>
                </a:solidFill>
                <a:latin typeface="Arial"/>
                <a:cs typeface="Arial"/>
              </a:rPr>
              <a:t>Do not overload outlets.</a:t>
            </a:r>
          </a:p>
          <a:p>
            <a:pPr lvl="0"/>
            <a:r>
              <a:rPr lang="en-US" sz="1700" dirty="0" smtClean="0">
                <a:solidFill>
                  <a:schemeClr val="tx1">
                    <a:lumMod val="75000"/>
                    <a:lumOff val="25000"/>
                  </a:schemeClr>
                </a:solidFill>
                <a:latin typeface="Arial"/>
                <a:cs typeface="Arial"/>
              </a:rPr>
              <a:t>Use extension cords only temporarily.</a:t>
            </a:r>
          </a:p>
          <a:p>
            <a:pPr lvl="0"/>
            <a:r>
              <a:rPr lang="en-US" sz="1700" dirty="0" smtClean="0">
                <a:solidFill>
                  <a:schemeClr val="tx1">
                    <a:lumMod val="75000"/>
                    <a:lumOff val="25000"/>
                  </a:schemeClr>
                </a:solidFill>
                <a:latin typeface="Arial"/>
                <a:cs typeface="Arial"/>
              </a:rPr>
              <a:t>Never run electrical cords under rugs or carpets.  </a:t>
            </a:r>
          </a:p>
          <a:p>
            <a:pPr lvl="0"/>
            <a:r>
              <a:rPr lang="en-US" sz="1700" dirty="0" smtClean="0">
                <a:solidFill>
                  <a:schemeClr val="tx1">
                    <a:lumMod val="75000"/>
                    <a:lumOff val="25000"/>
                  </a:schemeClr>
                </a:solidFill>
                <a:latin typeface="Arial"/>
                <a:cs typeface="Arial"/>
              </a:rPr>
              <a:t>Do not pinch cords under furniture or in windows/doors.</a:t>
            </a:r>
          </a:p>
          <a:p>
            <a:r>
              <a:rPr lang="en-US" sz="1700" dirty="0" smtClean="0">
                <a:solidFill>
                  <a:schemeClr val="tx1">
                    <a:lumMod val="75000"/>
                    <a:lumOff val="25000"/>
                  </a:schemeClr>
                </a:solidFill>
                <a:latin typeface="Arial"/>
                <a:cs typeface="Arial"/>
              </a:rPr>
              <a:t>Always use light bulbs that match the wattage indicated on the lamp.</a:t>
            </a:r>
          </a:p>
        </p:txBody>
      </p:sp>
      <p:pic>
        <p:nvPicPr>
          <p:cNvPr id="5" name="Picture 4" descr="line.png"/>
          <p:cNvPicPr>
            <a:picLocks noChangeAspect="1"/>
          </p:cNvPicPr>
          <p:nvPr/>
        </p:nvPicPr>
        <p:blipFill>
          <a:blip r:embed="rId3">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1828800" y="1028785"/>
            <a:ext cx="5486400" cy="38015"/>
          </a:xfrm>
          <a:prstGeom prst="rect">
            <a:avLst/>
          </a:prstGeom>
        </p:spPr>
      </p:pic>
      <p:pic>
        <p:nvPicPr>
          <p:cNvPr id="4" name="Picture 3" descr="frayedcord.png"/>
          <p:cNvPicPr>
            <a:picLocks noChangeAspect="1"/>
          </p:cNvPicPr>
          <p:nvPr/>
        </p:nvPicPr>
        <p:blipFill>
          <a:blip r:embed="rId4">
            <a:extLst>
              <a:ext uri="{28A0092B-C50C-407E-A947-70E740481C1C}">
                <a14:useLocalDpi xmlns:a14="http://schemas.microsoft.com/office/drawing/2010/main" xmlns:p="http://schemas.openxmlformats.org/presentationml/2006/main" xmlns:r="http://schemas.openxmlformats.org/officeDocument/2006/relationships" xmlns:a="http://schemas.openxmlformats.org/drawingml/2006/main" xmlns="" val="0"/>
              </a:ext>
            </a:extLst>
          </a:blip>
          <a:stretch>
            <a:fillRect/>
          </a:stretch>
        </p:blipFill>
        <p:spPr>
          <a:xfrm>
            <a:off x="3581400" y="5234175"/>
            <a:ext cx="1676400" cy="1553224"/>
          </a:xfrm>
          <a:prstGeom prst="rect">
            <a:avLst/>
          </a:prstGeom>
        </p:spPr>
      </p:pic>
      <p:pic>
        <p:nvPicPr>
          <p:cNvPr id="6" name="Picture 5" descr="FP&amp;S_Logo_Transparent.png"/>
          <p:cNvPicPr>
            <a:picLocks noChangeAspect="1"/>
          </p:cNvPicPr>
          <p:nvPr/>
        </p:nvPicPr>
        <p:blipFill>
          <a:blip r:embed="rId5"/>
          <a:stretch>
            <a:fillRect/>
          </a:stretch>
        </p:blipFill>
        <p:spPr>
          <a:xfrm>
            <a:off x="228600" y="6248400"/>
            <a:ext cx="457200" cy="4572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8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5184</TotalTime>
  <Words>3883</Words>
  <Application>Microsoft Macintosh PowerPoint</Application>
  <PresentationFormat>On-screen Show (4:3)</PresentationFormat>
  <Paragraphs>277</Paragraphs>
  <Slides>13</Slides>
  <Notes>13</Notes>
  <HiddenSlides>0</HiddenSlides>
  <MMClips>0</MMClips>
  <ScaleCrop>false</ScaleCrop>
  <HeadingPairs>
    <vt:vector size="4" baseType="variant">
      <vt:variant>
        <vt:lpstr>Design Template</vt:lpstr>
      </vt:variant>
      <vt:variant>
        <vt:i4>1</vt:i4>
      </vt:variant>
      <vt:variant>
        <vt:lpstr>Slide Titles</vt:lpstr>
      </vt:variant>
      <vt:variant>
        <vt:i4>13</vt:i4>
      </vt:variant>
    </vt:vector>
  </HeadingPairs>
  <TitlesOfParts>
    <vt:vector size="14" baseType="lpstr">
      <vt:lpstr>Office Theme</vt:lpstr>
      <vt:lpstr>Home Fire Safety  for Older Adults</vt:lpstr>
      <vt:lpstr>Who is ESFI?</vt:lpstr>
      <vt:lpstr>Why is Fire Safety Important?</vt:lpstr>
      <vt:lpstr>Leading Causes of Home Fires </vt:lpstr>
      <vt:lpstr>How Does Fire Affect Older Adults?</vt:lpstr>
      <vt:lpstr>Reducing the Risks for Older Adults</vt:lpstr>
      <vt:lpstr>Cooking Fire Prevention Tips</vt:lpstr>
      <vt:lpstr>Heating Fire Prevention Tips</vt:lpstr>
      <vt:lpstr>Electrical Fire Prevention Tips</vt:lpstr>
      <vt:lpstr>Fire Escape Planning Tips</vt:lpstr>
      <vt:lpstr>Smoke Alarm Safety Tips</vt:lpstr>
      <vt:lpstr>Smoke Alarm Safety Tips</vt:lpstr>
      <vt:lpstr>Additional Resources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Maria and Mike</dc:creator>
  <cp:lastModifiedBy>Kate Janczyk</cp:lastModifiedBy>
  <cp:revision>65</cp:revision>
  <cp:lastPrinted>2013-01-30T18:36:04Z</cp:lastPrinted>
  <dcterms:created xsi:type="dcterms:W3CDTF">2013-01-30T14:57:49Z</dcterms:created>
  <dcterms:modified xsi:type="dcterms:W3CDTF">2013-01-30T20:28:20Z</dcterms:modified>
</cp:coreProperties>
</file>